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89"/>
  </p:notesMasterIdLst>
  <p:sldIdLst>
    <p:sldId id="256" r:id="rId2"/>
    <p:sldId id="328" r:id="rId3"/>
    <p:sldId id="329" r:id="rId4"/>
    <p:sldId id="330" r:id="rId5"/>
    <p:sldId id="331" r:id="rId6"/>
    <p:sldId id="332" r:id="rId7"/>
    <p:sldId id="333" r:id="rId8"/>
    <p:sldId id="334" r:id="rId9"/>
    <p:sldId id="335" r:id="rId10"/>
    <p:sldId id="336" r:id="rId11"/>
    <p:sldId id="337" r:id="rId12"/>
    <p:sldId id="338" r:id="rId13"/>
    <p:sldId id="340" r:id="rId14"/>
    <p:sldId id="341" r:id="rId15"/>
    <p:sldId id="342" r:id="rId16"/>
    <p:sldId id="343" r:id="rId17"/>
    <p:sldId id="344"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284" r:id="rId81"/>
    <p:sldId id="321" r:id="rId82"/>
    <p:sldId id="322" r:id="rId83"/>
    <p:sldId id="323" r:id="rId84"/>
    <p:sldId id="324" r:id="rId85"/>
    <p:sldId id="325" r:id="rId86"/>
    <p:sldId id="326" r:id="rId87"/>
    <p:sldId id="327" r:id="rId88"/>
  </p:sldIdLst>
  <p:sldSz cx="9144000" cy="6858000" type="screen4x3"/>
  <p:notesSz cx="6858000" cy="9144000"/>
  <p:embeddedFontLst>
    <p:embeddedFont>
      <p:font typeface="Calibri" panose="020F0502020204030204" pitchFamily="34" charset="0"/>
      <p:regular r:id="rId90"/>
      <p:bold r:id="rId91"/>
      <p:italic r:id="rId92"/>
      <p:boldItalic r:id="rId93"/>
    </p:embeddedFont>
    <p:embeddedFont>
      <p:font typeface="Verdana" panose="020B0604030504040204" pitchFamily="34" charset="0"/>
      <p:regular r:id="rId94"/>
      <p:bold r:id="rId95"/>
      <p:italic r:id="rId96"/>
      <p:boldItalic r:id="rId97"/>
    </p:embeddedFont>
    <p:embeddedFont>
      <p:font typeface="Consolas" panose="020B0609020204030204" pitchFamily="49" charset="0"/>
      <p:regular r:id="rId98"/>
      <p:bold r:id="rId99"/>
      <p:italic r:id="rId100"/>
      <p:boldItalic r:id="rId101"/>
    </p:embeddedFont>
    <p:embeddedFont>
      <p:font typeface="Segoe UI" panose="020B0502040204020203" pitchFamily="34" charset="0"/>
      <p:regular r:id="rId102"/>
      <p:bold r:id="rId103"/>
      <p:italic r:id="rId104"/>
      <p:boldItalic r:id="rId105"/>
    </p:embeddedFont>
    <p:embeddedFont>
      <p:font typeface="Segoe UI Light" panose="020B0502040204020203" pitchFamily="34" charset="0"/>
      <p:regular r:id="rId106"/>
      <p:italic r:id="rId10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05" autoAdjust="0"/>
    <p:restoredTop sz="66004" autoAdjust="0"/>
  </p:normalViewPr>
  <p:slideViewPr>
    <p:cSldViewPr snapToGrid="0">
      <p:cViewPr varScale="1">
        <p:scale>
          <a:sx n="49" d="100"/>
          <a:sy n="49" d="100"/>
        </p:scale>
        <p:origin x="2364"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974"/>
    </p:cViewPr>
  </p:sorter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18.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3.fntdata"/><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4.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A413E-8B00-412B-9204-B0987A661C93}" type="datetimeFigureOut">
              <a:rPr lang="en-US" smtClean="0"/>
              <a:t>6/24/2018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5EAE2-E5C6-40C8-9F5C-7253C40554F6}" type="slidenum">
              <a:rPr lang="en-US" smtClean="0"/>
              <a:t>‹#›</a:t>
            </a:fld>
            <a:endParaRPr lang="en-US" dirty="0"/>
          </a:p>
        </p:txBody>
      </p:sp>
    </p:spTree>
    <p:extLst>
      <p:ext uri="{BB962C8B-B14F-4D97-AF65-F5344CB8AC3E}">
        <p14:creationId xmlns:p14="http://schemas.microsoft.com/office/powerpoint/2010/main" val="216428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ietf.org/rfc/rfc4627.tx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machine-scale-sets/virtual-machine-scale-sets-autoscale-overview" TargetMode="External"/><Relationship Id="rId7" Type="http://schemas.openxmlformats.org/officeDocument/2006/relationships/hyperlink" Target="https://docs.microsoft.com/en-us/azure/virtual-machine-scale-sets/virtual-machine-scale-sets-upgrade-scale-se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virtual-machine-scale-sets/virtual-machine-scale-sets-design-overview" TargetMode="External"/><Relationship Id="rId5" Type="http://schemas.openxmlformats.org/officeDocument/2006/relationships/hyperlink" Target="https://docs.microsoft.com/rest/api/compute/virtualmachines" TargetMode="External"/><Relationship Id="rId4" Type="http://schemas.openxmlformats.org/officeDocument/2006/relationships/hyperlink" Target="https://docs.microsoft.com/rest/api/virtualmachinescalesets/manage-a-v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load-balancer/load-balancer-standard-overview"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resources.azure.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load-balancer/load-balancer-standard-over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Lab: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Design an availability set for one or more virtual machines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Describe the differences between fault and update domains.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Author a VM Scale Set ARM template.</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Join a virtualized machine to a domain either in Azure or on a hybrid network.</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latin typeface="Arial" panose="020B0604020202020204" pitchFamily="34" charset="0"/>
                <a:ea typeface="Calibri" panose="020F0502020204030204" pitchFamily="34" charset="0"/>
                <a:cs typeface="Times New Roman" panose="02020603050405020304" pitchFamily="18" charset="0"/>
              </a:rPr>
              <a:t>20535A_03.pptx</a:t>
            </a:r>
            <a:r>
              <a:rPr lang="en-US" sz="10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1</a:t>
            </a:fld>
            <a:endParaRPr lang="en-US" b="0" dirty="0"/>
          </a:p>
        </p:txBody>
      </p:sp>
      <p:sp>
        <p:nvSpPr>
          <p:cNvPr id="5" name="Rectangle 4">
            <a:extLst>
              <a:ext uri="{FF2B5EF4-FFF2-40B4-BE49-F238E27FC236}">
                <a16:creationId xmlns:a16="http://schemas.microsoft.com/office/drawing/2014/main" id="{B7AA0DE6-B07D-403E-97D7-F4E4B6DAE94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662864F-B546-48E6-852C-8B10A70A48D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417865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You use a template -- a resource model of the service -- to create a resource group with the resources you specified above. After you author the template, you can manage and deploy that entire resource group as a single logical unit. There are three primary concepts in Resource Manager:</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Resource</a:t>
            </a:r>
            <a:r>
              <a:rPr lang="en-US" sz="1000" dirty="0">
                <a:latin typeface="Arial" panose="020B0604020202020204" pitchFamily="34" charset="0"/>
                <a:ea typeface="Times New Roman" panose="02020603050405020304" pitchFamily="18" charset="0"/>
                <a:cs typeface="Times New Roman" panose="02020603050405020304" pitchFamily="18" charset="0"/>
              </a:rPr>
              <a:t>: A resource is merely a single service instance in Azure.  Most services in Azure have a direct representation as a resource.  For example, a Web App instance is a resource.  An App Service Plan is also a resource.  Even a SQL Database instance is a resource.</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Resource</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Group</a:t>
            </a:r>
            <a:r>
              <a:rPr lang="en-US" sz="1000" dirty="0">
                <a:latin typeface="Arial" panose="020B0604020202020204" pitchFamily="34" charset="0"/>
                <a:ea typeface="Times New Roman" panose="02020603050405020304" pitchFamily="18" charset="0"/>
                <a:cs typeface="Times New Roman" panose="02020603050405020304" pitchFamily="18" charset="0"/>
              </a:rPr>
              <a:t>:  A resource group is a group of resources in the logical sense. For example, a Resource Group composed of a Network Interface Card (NIC), a Virtual Machine compute allocation, a Virtual Network, and a Public IP Address creates what we would logically consider a “Virtual Machine.”</a:t>
            </a:r>
          </a:p>
        </p:txBody>
      </p:sp>
      <p:sp>
        <p:nvSpPr>
          <p:cNvPr id="4" name="Slide Number Placeholder 3"/>
          <p:cNvSpPr>
            <a:spLocks noGrp="1"/>
          </p:cNvSpPr>
          <p:nvPr>
            <p:ph type="sldNum" sz="quarter" idx="10"/>
          </p:nvPr>
        </p:nvSpPr>
        <p:spPr/>
        <p:txBody>
          <a:bodyPr/>
          <a:lstStyle/>
          <a:p>
            <a:fld id="{EAFF7E74-C6C3-44EC-82C6-DEAC6DA78896}" type="slidenum">
              <a:rPr lang="en-US" b="0" smtClean="0"/>
              <a:t>10</a:t>
            </a:fld>
            <a:endParaRPr lang="en-US" b="0" dirty="0"/>
          </a:p>
        </p:txBody>
      </p:sp>
      <p:sp>
        <p:nvSpPr>
          <p:cNvPr id="5" name="Rectangle 4">
            <a:extLst>
              <a:ext uri="{FF2B5EF4-FFF2-40B4-BE49-F238E27FC236}">
                <a16:creationId xmlns:a16="http://schemas.microsoft.com/office/drawing/2014/main" id="{FC07EA48-9727-4398-8C21-4BADF1AECA3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890625-446D-4DF6-842F-E29D4BBA86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44107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Resource</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Group</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Template</a:t>
            </a:r>
            <a:r>
              <a:rPr lang="en-US" sz="1000" dirty="0">
                <a:latin typeface="Arial" panose="020B0604020202020204" pitchFamily="34" charset="0"/>
                <a:ea typeface="Times New Roman" panose="02020603050405020304" pitchFamily="18" charset="0"/>
                <a:cs typeface="Times New Roman" panose="02020603050405020304" pitchFamily="18" charset="0"/>
              </a:rPr>
              <a:t>:  Every resource group deployment is completed using a JSON file known as the resource group template. This JSON file declaratively describes a set of resources. The deployment adds the new resources to a new or existing resource group.  For example, a template could contain the configuration necessary to create 2 API App instances, a Mobile App instance and a Cosmos DB instance.</a:t>
            </a:r>
          </a:p>
        </p:txBody>
      </p:sp>
      <p:sp>
        <p:nvSpPr>
          <p:cNvPr id="4" name="Slide Number Placeholder 3"/>
          <p:cNvSpPr>
            <a:spLocks noGrp="1"/>
          </p:cNvSpPr>
          <p:nvPr>
            <p:ph type="sldNum" sz="quarter" idx="10"/>
          </p:nvPr>
        </p:nvSpPr>
        <p:spPr/>
        <p:txBody>
          <a:bodyPr/>
          <a:lstStyle/>
          <a:p>
            <a:fld id="{EAFF7E74-C6C3-44EC-82C6-DEAC6DA78896}" type="slidenum">
              <a:rPr lang="en-US" b="0" smtClean="0"/>
              <a:t>11</a:t>
            </a:fld>
            <a:endParaRPr lang="en-US" b="0" dirty="0"/>
          </a:p>
        </p:txBody>
      </p:sp>
      <p:sp>
        <p:nvSpPr>
          <p:cNvPr id="5" name="Rectangle 4">
            <a:extLst>
              <a:ext uri="{FF2B5EF4-FFF2-40B4-BE49-F238E27FC236}">
                <a16:creationId xmlns:a16="http://schemas.microsoft.com/office/drawing/2014/main" id="{86830A9E-4D69-4649-8CBA-3E17FD8712C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4946F9E-6205-4DD9-8578-450568B54D4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6729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ts val="2000"/>
              </a:lnSpc>
            </a:pPr>
            <a:r>
              <a:rPr lang="en-US" sz="1000" b="1" dirty="0">
                <a:latin typeface="Arial" panose="020B0604020202020204" pitchFamily="34" charset="0"/>
                <a:ea typeface="Times New Roman" panose="02020603050405020304" pitchFamily="18" charset="0"/>
                <a:cs typeface="Times New Roman" panose="02020603050405020304" pitchFamily="18" charset="0"/>
              </a:rPr>
              <a:t>Interacting with Resource Manager</a:t>
            </a:r>
            <a:endParaRPr lang="en-US" sz="1000" b="1"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You can use Resource Manager in a variety of different ways including:</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PowerShell</a:t>
            </a:r>
            <a:r>
              <a:rPr lang="en-US" sz="1000" dirty="0">
                <a:latin typeface="Arial" panose="020B0604020202020204" pitchFamily="34" charset="0"/>
                <a:ea typeface="Times New Roman" panose="02020603050405020304" pitchFamily="18" charset="0"/>
                <a:cs typeface="Times New Roman" panose="02020603050405020304" pitchFamily="18" charset="0"/>
              </a:rPr>
              <a:t>: There are PowerShell CmdLets already available to allow you to manage your services in the context of resources and resource groups.  </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Cross-Platform Command-Line Interface</a:t>
            </a:r>
            <a:r>
              <a:rPr lang="en-US" sz="1000" dirty="0">
                <a:latin typeface="Arial" panose="020B0604020202020204" pitchFamily="34" charset="0"/>
                <a:ea typeface="Times New Roman" panose="02020603050405020304" pitchFamily="18" charset="0"/>
                <a:cs typeface="Times New Roman" panose="02020603050405020304" pitchFamily="18" charset="0"/>
              </a:rPr>
              <a:t>: This CLI allows you to manage your Azure resources from many different operating systems.</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Client</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Libraries</a:t>
            </a:r>
            <a:r>
              <a:rPr lang="en-US" sz="1000" dirty="0">
                <a:latin typeface="Arial" panose="020B0604020202020204" pitchFamily="34" charset="0"/>
                <a:ea typeface="Times New Roman" panose="02020603050405020304" pitchFamily="18" charset="0"/>
                <a:cs typeface="Times New Roman" panose="02020603050405020304" pitchFamily="18" charset="0"/>
              </a:rPr>
              <a:t>: There are client libraries already available for various programming frameworks/languages to create resources and resource groups in Azure.</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Visual</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Studio</a:t>
            </a:r>
            <a:r>
              <a:rPr lang="en-US" sz="1000" dirty="0">
                <a:latin typeface="Arial" panose="020B0604020202020204" pitchFamily="34" charset="0"/>
                <a:ea typeface="Times New Roman" panose="02020603050405020304" pitchFamily="18" charset="0"/>
                <a:cs typeface="Times New Roman" panose="02020603050405020304" pitchFamily="18" charset="0"/>
              </a:rPr>
              <a:t>: Visual Studio 2015 ships with a Resource Manager project type that allows you to create a resource group template by either manually modifying JSON (with schema intellisense) or use scaffolding to update your JSON template automatically.</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Portal</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template</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deployment</a:t>
            </a:r>
            <a:r>
              <a:rPr lang="en-US" sz="1000" dirty="0">
                <a:latin typeface="Arial" panose="020B0604020202020204" pitchFamily="34" charset="0"/>
                <a:ea typeface="Times New Roman" panose="02020603050405020304" pitchFamily="18" charset="0"/>
                <a:cs typeface="Times New Roman" panose="02020603050405020304" pitchFamily="18" charset="0"/>
              </a:rPr>
              <a:t>: In the portal, you can use the Template Deployment option in the Marketplace to deploy a Resource Group from a template.</a:t>
            </a: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REST</a:t>
            </a:r>
            <a:r>
              <a:rPr lang="en-US" sz="1000" dirty="0">
                <a:latin typeface="Arial" panose="020B0604020202020204" pitchFamily="34" charset="0"/>
                <a:ea typeface="Times New Roman" panose="02020603050405020304" pitchFamily="18" charset="0"/>
                <a:cs typeface="Times New Roman" panose="02020603050405020304" pitchFamily="18" charset="0"/>
              </a:rPr>
              <a:t> </a:t>
            </a:r>
            <a:r>
              <a:rPr lang="en-US" sz="1000" b="1" dirty="0">
                <a:latin typeface="Arial" panose="020B0604020202020204" pitchFamily="34" charset="0"/>
                <a:ea typeface="Times New Roman" panose="02020603050405020304" pitchFamily="18" charset="0"/>
                <a:cs typeface="Times New Roman" panose="02020603050405020304" pitchFamily="18" charset="0"/>
              </a:rPr>
              <a:t>API</a:t>
            </a:r>
            <a:r>
              <a:rPr lang="en-US" sz="1000" dirty="0">
                <a:latin typeface="Arial" panose="020B0604020202020204" pitchFamily="34" charset="0"/>
                <a:ea typeface="Times New Roman" panose="02020603050405020304" pitchFamily="18" charset="0"/>
                <a:cs typeface="Times New Roman" panose="02020603050405020304" pitchFamily="18" charset="0"/>
              </a:rPr>
              <a:t>: All the above options use the REST API to create your resources and resource groups.  If you prefer to create resources without a library, you can always use the REST API directly.  The REST API is available here: https://docs.microsoft.com/rest/api/resources/</a:t>
            </a:r>
          </a:p>
        </p:txBody>
      </p:sp>
      <p:sp>
        <p:nvSpPr>
          <p:cNvPr id="4" name="Slide Number Placeholder 3"/>
          <p:cNvSpPr>
            <a:spLocks noGrp="1"/>
          </p:cNvSpPr>
          <p:nvPr>
            <p:ph type="sldNum" sz="quarter" idx="10"/>
          </p:nvPr>
        </p:nvSpPr>
        <p:spPr/>
        <p:txBody>
          <a:bodyPr/>
          <a:lstStyle/>
          <a:p>
            <a:fld id="{EAFF7E74-C6C3-44EC-82C6-DEAC6DA78896}" type="slidenum">
              <a:rPr lang="en-US" b="0" smtClean="0"/>
              <a:t>12</a:t>
            </a:fld>
            <a:endParaRPr lang="en-US" b="0" dirty="0"/>
          </a:p>
        </p:txBody>
      </p:sp>
      <p:sp>
        <p:nvSpPr>
          <p:cNvPr id="5" name="Rectangle 4">
            <a:extLst>
              <a:ext uri="{FF2B5EF4-FFF2-40B4-BE49-F238E27FC236}">
                <a16:creationId xmlns:a16="http://schemas.microsoft.com/office/drawing/2014/main" id="{30A28997-C391-4444-A0A2-1BE4CCCB14B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F02E327-2E22-4489-8CC4-5A53D3DD40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364533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JSON is a, text-based data exchange format (see </a:t>
            </a:r>
            <a:r>
              <a:rPr lang="en-US" sz="1000" u="sng" dirty="0">
                <a:latin typeface="Arial" panose="020B0604020202020204" pitchFamily="34" charset="0"/>
                <a:ea typeface="Calibri" panose="020F0502020204030204" pitchFamily="34" charset="0"/>
                <a:cs typeface="Segoe UI" panose="020B0502040204020203" pitchFamily="34" charset="0"/>
                <a:hlinkClick r:id="rId3"/>
              </a:rPr>
              <a:t>RFC 4627</a:t>
            </a:r>
            <a:r>
              <a:rPr lang="en-GB" sz="1000" dirty="0">
                <a:latin typeface="Arial" panose="020B0604020202020204" pitchFamily="34" charset="0"/>
                <a:ea typeface="Calibri" panose="020F0502020204030204" pitchFamily="34" charset="0"/>
                <a:cs typeface="Times New Roman" panose="02020603050405020304" pitchFamily="18" charset="0"/>
              </a:rPr>
              <a:t>).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JSON is human-readable, platform independent, and enjoys a wide availability of implementations, similar to XML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Data formatted according to the JSON standard is lightweight and can be parsed by JavaScript implementations with ease. This makes it a perfect choice for data exchange.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JSON can be used in virtually any situation where applications need to exchange or store structured information as text.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Formatting of JSON is below:</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GB" sz="1000" dirty="0">
                <a:latin typeface="Arial" panose="020B0604020202020204" pitchFamily="34" charset="0"/>
                <a:ea typeface="Calibri" panose="020F0502020204030204" pitchFamily="34" charset="0"/>
                <a:cs typeface="Times New Roman" panose="02020603050405020304" pitchFamily="18" charset="0"/>
              </a:rPr>
              <a:t>Curly brackets act as 'containers’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GB" sz="1000" dirty="0">
                <a:latin typeface="Arial" panose="020B0604020202020204" pitchFamily="34" charset="0"/>
                <a:ea typeface="Calibri" panose="020F0502020204030204" pitchFamily="34" charset="0"/>
                <a:cs typeface="Times New Roman" panose="02020603050405020304" pitchFamily="18" charset="0"/>
              </a:rPr>
              <a:t>Square brackets holds arrays or data</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GB" sz="1000" dirty="0">
                <a:latin typeface="Arial" panose="020B0604020202020204" pitchFamily="34" charset="0"/>
                <a:ea typeface="Calibri" panose="020F0502020204030204" pitchFamily="34" charset="0"/>
                <a:cs typeface="Times New Roman" panose="02020603050405020304" pitchFamily="18" charset="0"/>
              </a:rPr>
              <a:t>Names and values are separated by colons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GB" sz="1000" dirty="0">
                <a:latin typeface="Arial" panose="020B0604020202020204" pitchFamily="34" charset="0"/>
                <a:ea typeface="Calibri" panose="020F0502020204030204" pitchFamily="34" charset="0"/>
                <a:cs typeface="Times New Roman" panose="02020603050405020304" pitchFamily="18" charset="0"/>
              </a:rPr>
              <a:t>Array elements are separated by a comma</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FF7E74-C6C3-44EC-82C6-DEAC6DA78896}" type="slidenum">
              <a:rPr lang="en-US" b="0" smtClean="0"/>
              <a:t>13</a:t>
            </a:fld>
            <a:endParaRPr lang="en-US" b="0" dirty="0"/>
          </a:p>
        </p:txBody>
      </p:sp>
      <p:sp>
        <p:nvSpPr>
          <p:cNvPr id="5" name="Rectangle 4">
            <a:extLst>
              <a:ext uri="{FF2B5EF4-FFF2-40B4-BE49-F238E27FC236}">
                <a16:creationId xmlns:a16="http://schemas.microsoft.com/office/drawing/2014/main" id="{8DF788E6-CDDB-4D16-BAF2-97C1E4510BE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5232576-5EED-46AA-93EC-C5C7EE1DEB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1931804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A JSON template is based on a SCHEMA.</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This and the Content version sections are mandatory.</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The Parameters and Variables sections are optional as is the output.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A JSON template with no resources section, would not deploy anything.</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FF7E74-C6C3-44EC-82C6-DEAC6DA78896}" type="slidenum">
              <a:rPr lang="en-US" b="0" smtClean="0"/>
              <a:t>14</a:t>
            </a:fld>
            <a:endParaRPr lang="en-US" b="0" dirty="0"/>
          </a:p>
        </p:txBody>
      </p:sp>
      <p:sp>
        <p:nvSpPr>
          <p:cNvPr id="5" name="Rectangle 4">
            <a:extLst>
              <a:ext uri="{FF2B5EF4-FFF2-40B4-BE49-F238E27FC236}">
                <a16:creationId xmlns:a16="http://schemas.microsoft.com/office/drawing/2014/main" id="{A2C60E62-0C77-46D2-9774-22DD6D7C844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E15323-C732-4DEF-80AC-532C578AD65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4034259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There are many complexities in a detailed resource template.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be able to architect solutions and applications within the Azure ecosystem a through understanding of JSON and the template structure as well as methods of manipulation and deployment are required.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 an example, you can see in this slide the Virtual Machine resource using the Microsoft.Compute</a:t>
            </a:r>
            <a:br>
              <a:rPr lang="en-US" sz="1000" dirty="0">
                <a:latin typeface="Arial" panose="020B0604020202020204" pitchFamily="34" charset="0"/>
                <a:ea typeface="Calibri" panose="020F0502020204030204" pitchFamily="34" charset="0"/>
                <a:cs typeface="Times New Roman" panose="02020603050405020304" pitchFamily="18" charset="0"/>
              </a:rPr>
            </a:br>
            <a:r>
              <a:rPr lang="en-US" sz="1000" dirty="0">
                <a:latin typeface="Arial" panose="020B0604020202020204" pitchFamily="34" charset="0"/>
                <a:ea typeface="Calibri" panose="020F0502020204030204" pitchFamily="34" charset="0"/>
                <a:cs typeface="Times New Roman" panose="02020603050405020304" pitchFamily="18" charset="0"/>
              </a:rPr>
              <a:t>/VirtualMachines resource provider has several items on which it depends (line 23 onwards).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Nesting is quite common also.</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Building a robust and detailed template is quite a skill.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helps with this by providing an Automation Script item on each resource blade to allow examination and redeployment of current resources.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rest of this module digs deeper into the Azure Resource Manager and how to maximize its use.</a:t>
            </a:r>
          </a:p>
        </p:txBody>
      </p:sp>
      <p:sp>
        <p:nvSpPr>
          <p:cNvPr id="4" name="Slide Number Placeholder 3"/>
          <p:cNvSpPr>
            <a:spLocks noGrp="1"/>
          </p:cNvSpPr>
          <p:nvPr>
            <p:ph type="sldNum" sz="quarter" idx="10"/>
          </p:nvPr>
        </p:nvSpPr>
        <p:spPr/>
        <p:txBody>
          <a:bodyPr/>
          <a:lstStyle/>
          <a:p>
            <a:fld id="{EAFF7E74-C6C3-44EC-82C6-DEAC6DA78896}" type="slidenum">
              <a:rPr lang="en-US" b="0" smtClean="0"/>
              <a:t>15</a:t>
            </a:fld>
            <a:endParaRPr lang="en-US" b="0" dirty="0"/>
          </a:p>
        </p:txBody>
      </p:sp>
      <p:sp>
        <p:nvSpPr>
          <p:cNvPr id="5" name="Rectangle 4">
            <a:extLst>
              <a:ext uri="{FF2B5EF4-FFF2-40B4-BE49-F238E27FC236}">
                <a16:creationId xmlns:a16="http://schemas.microsoft.com/office/drawing/2014/main" id="{74E010D1-6115-4B09-892F-ABB07CDD71A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63218CD-B1E9-4016-93D6-1BE314AABB0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325481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b="1" dirty="0">
                <a:latin typeface="Arial" panose="020B0604020202020204" pitchFamily="34" charset="0"/>
                <a:ea typeface="Calibri" panose="020F0502020204030204" pitchFamily="34" charset="0"/>
                <a:cs typeface="Times New Roman" panose="02020603050405020304" pitchFamily="18" charset="0"/>
              </a:rPr>
              <a:t>Advantages Of Using Templates</a:t>
            </a:r>
            <a:endParaRPr lang="en-US" sz="1000" b="1"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Templates are generally preferred to manually deploying resources for quite a few reasons: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15000"/>
              </a:lnSpc>
              <a:spcAft>
                <a:spcPts val="995"/>
              </a:spcAft>
              <a:buFont typeface="Arial" panose="020B0604020202020204" pitchFamily="34" charset="0"/>
              <a:buChar char="•"/>
              <a:tabLst>
                <a:tab pos="914400" algn="l"/>
              </a:tabLst>
            </a:pPr>
            <a:r>
              <a:rPr lang="en-GB" sz="1000" dirty="0">
                <a:latin typeface="Arial" panose="020B0604020202020204" pitchFamily="34" charset="0"/>
                <a:ea typeface="Calibri" panose="020F0502020204030204" pitchFamily="34" charset="0"/>
                <a:cs typeface="Times New Roman" panose="02020603050405020304" pitchFamily="18" charset="0"/>
              </a:rPr>
              <a:t>A template can ensure idempotency. If you deploy an identical template to multiple resource groups, they would functionally be the same.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15000"/>
              </a:lnSpc>
              <a:spcAft>
                <a:spcPts val="995"/>
              </a:spcAft>
              <a:buFont typeface="Arial" panose="020B0604020202020204" pitchFamily="34" charset="0"/>
              <a:buChar char="•"/>
              <a:tabLst>
                <a:tab pos="914400" algn="l"/>
              </a:tabLst>
            </a:pPr>
            <a:r>
              <a:rPr lang="en-GB" sz="1000" dirty="0">
                <a:latin typeface="Arial" panose="020B0604020202020204" pitchFamily="34" charset="0"/>
                <a:ea typeface="Calibri" panose="020F0502020204030204" pitchFamily="34" charset="0"/>
                <a:cs typeface="Times New Roman" panose="02020603050405020304" pitchFamily="18" charset="0"/>
              </a:rPr>
              <a:t>A template can simplify orchestration as you only need to deploy the template to deploy all of your resources. Normally this would take multiple operations.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15000"/>
              </a:lnSpc>
              <a:spcAft>
                <a:spcPts val="995"/>
              </a:spcAft>
              <a:buFont typeface="Arial" panose="020B0604020202020204" pitchFamily="34" charset="0"/>
              <a:buChar char="•"/>
              <a:tabLst>
                <a:tab pos="914400" algn="l"/>
              </a:tabLst>
            </a:pPr>
            <a:r>
              <a:rPr lang="en-GB" sz="1000" dirty="0">
                <a:latin typeface="Arial" panose="020B0604020202020204" pitchFamily="34" charset="0"/>
                <a:ea typeface="Calibri" panose="020F0502020204030204" pitchFamily="34" charset="0"/>
                <a:cs typeface="Times New Roman" panose="02020603050405020304" pitchFamily="18" charset="0"/>
              </a:rPr>
              <a:t>A template allows you to configure multiple resources simultaneously and use variables/parameters</a:t>
            </a:r>
            <a:br>
              <a:rPr lang="en-GB" sz="1000" dirty="0">
                <a:latin typeface="Arial" panose="020B0604020202020204" pitchFamily="34" charset="0"/>
                <a:ea typeface="Calibri" panose="020F0502020204030204" pitchFamily="34" charset="0"/>
                <a:cs typeface="Times New Roman" panose="02020603050405020304" pitchFamily="18" charset="0"/>
              </a:rPr>
            </a:br>
            <a:r>
              <a:rPr lang="en-GB" sz="1000" dirty="0">
                <a:latin typeface="Arial" panose="020B0604020202020204" pitchFamily="34" charset="0"/>
                <a:ea typeface="Calibri" panose="020F0502020204030204" pitchFamily="34" charset="0"/>
                <a:cs typeface="Times New Roman" panose="02020603050405020304" pitchFamily="18" charset="0"/>
              </a:rPr>
              <a:t>/functions to create dependencies between resources. For example you can require that a VM is created before a Web App because you need the VM's public IP address for one of the Web App's settings. Another example is to require a Storage account is created before a VM so that you can place the VHDs in that storage account.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Templates can parameterize input and output values so they can be reused across many different scenarios. Templates can also be nested so you can reuse smaller templates as part of a larger orchestration.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AFF7E74-C6C3-44EC-82C6-DEAC6DA78896}" type="slidenum">
              <a:rPr lang="en-US" b="0" smtClean="0"/>
              <a:t>16</a:t>
            </a:fld>
            <a:endParaRPr lang="en-US" b="0" dirty="0"/>
          </a:p>
        </p:txBody>
      </p:sp>
      <p:sp>
        <p:nvSpPr>
          <p:cNvPr id="5" name="Rectangle 4">
            <a:extLst>
              <a:ext uri="{FF2B5EF4-FFF2-40B4-BE49-F238E27FC236}">
                <a16:creationId xmlns:a16="http://schemas.microsoft.com/office/drawing/2014/main" id="{1D4C38DB-EF9F-434A-906F-1D52A647312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A8E091C-2169-4EF6-907A-7DD68A35D45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2545486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Building a robust and detailed template is quite a skill.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helps with this by providing an Automation Script item on each resource blade to allow examination and redeployment of current resources.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rest of this module digs deeper into the Azure Resource Manager and how to maximize its use.</a:t>
            </a:r>
          </a:p>
        </p:txBody>
      </p:sp>
      <p:sp>
        <p:nvSpPr>
          <p:cNvPr id="4" name="Slide Number Placeholder 3"/>
          <p:cNvSpPr>
            <a:spLocks noGrp="1"/>
          </p:cNvSpPr>
          <p:nvPr>
            <p:ph type="sldNum" sz="quarter" idx="10"/>
          </p:nvPr>
        </p:nvSpPr>
        <p:spPr/>
        <p:txBody>
          <a:bodyPr/>
          <a:lstStyle/>
          <a:p>
            <a:fld id="{EAFF7E74-C6C3-44EC-82C6-DEAC6DA78896}" type="slidenum">
              <a:rPr lang="en-US" b="0" smtClean="0"/>
              <a:t>17</a:t>
            </a:fld>
            <a:endParaRPr lang="en-US" b="0" dirty="0"/>
          </a:p>
        </p:txBody>
      </p:sp>
      <p:sp>
        <p:nvSpPr>
          <p:cNvPr id="5" name="Rectangle 4">
            <a:extLst>
              <a:ext uri="{FF2B5EF4-FFF2-40B4-BE49-F238E27FC236}">
                <a16:creationId xmlns:a16="http://schemas.microsoft.com/office/drawing/2014/main" id="{F4D57CC0-14FE-4DF7-BD3B-283AC33A8E9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7D8D94B-30EB-4C2A-87FB-86CB2B6C20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1698012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18</a:t>
            </a:fld>
            <a:endParaRPr lang="en-US" b="0" dirty="0"/>
          </a:p>
        </p:txBody>
      </p:sp>
      <p:sp>
        <p:nvSpPr>
          <p:cNvPr id="5" name="Rectangle 4">
            <a:extLst>
              <a:ext uri="{FF2B5EF4-FFF2-40B4-BE49-F238E27FC236}">
                <a16:creationId xmlns:a16="http://schemas.microsoft.com/office/drawing/2014/main" id="{EC1EB5C0-CF4B-46A4-A249-B8A6F0E791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AAFBD26-441D-47C2-8A33-70FF7B97671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521469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19</a:t>
            </a:fld>
            <a:endParaRPr lang="en-US" b="0" dirty="0"/>
          </a:p>
        </p:txBody>
      </p:sp>
      <p:sp>
        <p:nvSpPr>
          <p:cNvPr id="5" name="Rectangle 4">
            <a:extLst>
              <a:ext uri="{FF2B5EF4-FFF2-40B4-BE49-F238E27FC236}">
                <a16:creationId xmlns:a16="http://schemas.microsoft.com/office/drawing/2014/main" id="{6044D677-9706-4E49-A668-869943DD91E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A0AE5E5-335A-4B71-88B5-B4A7930B86D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415979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307DBDC-970C-48D5-A42F-A0CA9BE91C71}" type="slidenum">
              <a:rPr lang="en-US" b="0" smtClean="0"/>
              <a:t>2</a:t>
            </a:fld>
            <a:endParaRPr lang="en-US" b="0" dirty="0"/>
          </a:p>
        </p:txBody>
      </p:sp>
      <p:sp>
        <p:nvSpPr>
          <p:cNvPr id="5" name="Rectangle 4">
            <a:extLst>
              <a:ext uri="{FF2B5EF4-FFF2-40B4-BE49-F238E27FC236}">
                <a16:creationId xmlns:a16="http://schemas.microsoft.com/office/drawing/2014/main" id="{57488F2E-6AC0-4A44-9F97-748A0F2F35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3F0B8B6-4957-45E5-8A5B-F58D31DDF2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363676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Introduce availability.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Reflect on What an Azure region is.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Many datacenters sometimes a fair distance apart.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Also discuss the reason for requirements to achieve the SLA.</a:t>
            </a:r>
          </a:p>
        </p:txBody>
      </p:sp>
      <p:sp>
        <p:nvSpPr>
          <p:cNvPr id="4" name="Slide Number Placeholder 3"/>
          <p:cNvSpPr>
            <a:spLocks noGrp="1"/>
          </p:cNvSpPr>
          <p:nvPr>
            <p:ph type="sldNum" sz="quarter" idx="10"/>
          </p:nvPr>
        </p:nvSpPr>
        <p:spPr/>
        <p:txBody>
          <a:bodyPr/>
          <a:lstStyle/>
          <a:p>
            <a:fld id="{3E85EAE2-E5C6-40C8-9F5C-7253C40554F6}" type="slidenum">
              <a:rPr lang="en-US" b="0" smtClean="0"/>
              <a:t>20</a:t>
            </a:fld>
            <a:endParaRPr lang="en-US" b="0" dirty="0"/>
          </a:p>
        </p:txBody>
      </p:sp>
      <p:sp>
        <p:nvSpPr>
          <p:cNvPr id="5" name="Rectangle 4">
            <a:extLst>
              <a:ext uri="{FF2B5EF4-FFF2-40B4-BE49-F238E27FC236}">
                <a16:creationId xmlns:a16="http://schemas.microsoft.com/office/drawing/2014/main" id="{79A213AD-3258-47EE-9628-19B8CF8DE8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F4248AB-AE21-454F-AEC1-C0A411878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846997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21</a:t>
            </a:fld>
            <a:endParaRPr lang="en-US" b="0" dirty="0"/>
          </a:p>
        </p:txBody>
      </p:sp>
      <p:sp>
        <p:nvSpPr>
          <p:cNvPr id="5" name="Rectangle 4">
            <a:extLst>
              <a:ext uri="{FF2B5EF4-FFF2-40B4-BE49-F238E27FC236}">
                <a16:creationId xmlns:a16="http://schemas.microsoft.com/office/drawing/2014/main" id="{C1CFF297-334E-48F9-A11B-FBAFF9B467A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97A789F-43C8-4330-9C80-0D7680D06C7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4287854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what it is.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it works for azure fabric updates.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about VM updates?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faults are dealt with – look at maximum update and fault domains within regions – they differ.</a:t>
            </a:r>
          </a:p>
        </p:txBody>
      </p:sp>
      <p:sp>
        <p:nvSpPr>
          <p:cNvPr id="4" name="Slide Number Placeholder 3"/>
          <p:cNvSpPr>
            <a:spLocks noGrp="1"/>
          </p:cNvSpPr>
          <p:nvPr>
            <p:ph type="sldNum" sz="quarter" idx="10"/>
          </p:nvPr>
        </p:nvSpPr>
        <p:spPr/>
        <p:txBody>
          <a:bodyPr/>
          <a:lstStyle/>
          <a:p>
            <a:fld id="{3E85EAE2-E5C6-40C8-9F5C-7253C40554F6}" type="slidenum">
              <a:rPr lang="en-US" b="0" smtClean="0"/>
              <a:t>22</a:t>
            </a:fld>
            <a:endParaRPr lang="en-US" b="0" dirty="0"/>
          </a:p>
        </p:txBody>
      </p:sp>
      <p:sp>
        <p:nvSpPr>
          <p:cNvPr id="5" name="Rectangle 4">
            <a:extLst>
              <a:ext uri="{FF2B5EF4-FFF2-40B4-BE49-F238E27FC236}">
                <a16:creationId xmlns:a16="http://schemas.microsoft.com/office/drawing/2014/main" id="{2C4B9826-CE2C-4C37-B67F-830557CDCF0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A334BB4-EE5F-40E7-8E48-3CA17E305DC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391977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multiple tier apps, including those with multiple services IaaS, PaaS etc.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Worth whiteboarding the architecture and implications of each approach.</a:t>
            </a:r>
          </a:p>
        </p:txBody>
      </p:sp>
      <p:sp>
        <p:nvSpPr>
          <p:cNvPr id="4" name="Slide Number Placeholder 3"/>
          <p:cNvSpPr>
            <a:spLocks noGrp="1"/>
          </p:cNvSpPr>
          <p:nvPr>
            <p:ph type="sldNum" sz="quarter" idx="10"/>
          </p:nvPr>
        </p:nvSpPr>
        <p:spPr/>
        <p:txBody>
          <a:bodyPr/>
          <a:lstStyle/>
          <a:p>
            <a:fld id="{3E85EAE2-E5C6-40C8-9F5C-7253C40554F6}" type="slidenum">
              <a:rPr lang="en-US" b="0" smtClean="0"/>
              <a:t>23</a:t>
            </a:fld>
            <a:endParaRPr lang="en-US" b="0" dirty="0"/>
          </a:p>
        </p:txBody>
      </p:sp>
      <p:sp>
        <p:nvSpPr>
          <p:cNvPr id="5" name="Rectangle 4">
            <a:extLst>
              <a:ext uri="{FF2B5EF4-FFF2-40B4-BE49-F238E27FC236}">
                <a16:creationId xmlns:a16="http://schemas.microsoft.com/office/drawing/2014/main" id="{E2B2018A-2519-4FFE-BFE5-93708DC4177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8FE46FC-4909-4129-88F6-2C4DB298211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38166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Azure AV Zones.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the limits to its locations, resources and machine sizes.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Start a discussion around how this new feature will impact the design of multi tier applications.</a:t>
            </a:r>
          </a:p>
        </p:txBody>
      </p:sp>
      <p:sp>
        <p:nvSpPr>
          <p:cNvPr id="4" name="Slide Number Placeholder 3"/>
          <p:cNvSpPr>
            <a:spLocks noGrp="1"/>
          </p:cNvSpPr>
          <p:nvPr>
            <p:ph type="sldNum" sz="quarter" idx="10"/>
          </p:nvPr>
        </p:nvSpPr>
        <p:spPr/>
        <p:txBody>
          <a:bodyPr/>
          <a:lstStyle/>
          <a:p>
            <a:fld id="{3E85EAE2-E5C6-40C8-9F5C-7253C40554F6}" type="slidenum">
              <a:rPr lang="en-US" b="0" smtClean="0"/>
              <a:t>24</a:t>
            </a:fld>
            <a:endParaRPr lang="en-US" b="0" dirty="0"/>
          </a:p>
        </p:txBody>
      </p:sp>
      <p:sp>
        <p:nvSpPr>
          <p:cNvPr id="5" name="Rectangle 4">
            <a:extLst>
              <a:ext uri="{FF2B5EF4-FFF2-40B4-BE49-F238E27FC236}">
                <a16:creationId xmlns:a16="http://schemas.microsoft.com/office/drawing/2014/main" id="{C6ACF2DD-023E-4653-A460-845A06FEA00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31F691E-B640-4B48-9F98-0A463928573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949291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25</a:t>
            </a:fld>
            <a:endParaRPr lang="en-US" b="0" dirty="0"/>
          </a:p>
        </p:txBody>
      </p:sp>
      <p:sp>
        <p:nvSpPr>
          <p:cNvPr id="5" name="Rectangle 4">
            <a:extLst>
              <a:ext uri="{FF2B5EF4-FFF2-40B4-BE49-F238E27FC236}">
                <a16:creationId xmlns:a16="http://schemas.microsoft.com/office/drawing/2014/main" id="{6EA53931-F6BA-4ED1-904F-8647EA143F9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955DA06-50E8-4C5A-80F0-7FDFFFA42DA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26204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26</a:t>
            </a:fld>
            <a:endParaRPr lang="en-US" b="0" dirty="0"/>
          </a:p>
        </p:txBody>
      </p:sp>
      <p:sp>
        <p:nvSpPr>
          <p:cNvPr id="5" name="Rectangle 4">
            <a:extLst>
              <a:ext uri="{FF2B5EF4-FFF2-40B4-BE49-F238E27FC236}">
                <a16:creationId xmlns:a16="http://schemas.microsoft.com/office/drawing/2014/main" id="{252AA1E7-7AB7-4376-B798-A2227867D6B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7D76E52-E4E5-4E4E-A7CD-71D694C2B3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113597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VM Scale Sets: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Intro into scaling, and other benefits of VM Scale sets.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Reliable rapid deployment at very large scale.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Automatically scale without pre provisioning.</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Simple networking adds load balancers and application gateways, NAT etc.</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provide hyper scale support for containers, web front ends micros services.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27</a:t>
            </a:fld>
            <a:endParaRPr lang="en-US" b="0" dirty="0"/>
          </a:p>
        </p:txBody>
      </p:sp>
      <p:sp>
        <p:nvSpPr>
          <p:cNvPr id="5" name="Rectangle 4">
            <a:extLst>
              <a:ext uri="{FF2B5EF4-FFF2-40B4-BE49-F238E27FC236}">
                <a16:creationId xmlns:a16="http://schemas.microsoft.com/office/drawing/2014/main" id="{9DE836BD-18AE-4A9F-AEDC-BBB16714706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1EFD7DC-7CFC-483F-AEB7-FD55513635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8362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Can deploy a Scale set by any standard deployment method:</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PowerShell</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Azure CLI</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Azure Portal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Networking is built in at creation.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Autoscale is available.</a:t>
            </a:r>
          </a:p>
        </p:txBody>
      </p:sp>
      <p:sp>
        <p:nvSpPr>
          <p:cNvPr id="4" name="Slide Number Placeholder 3"/>
          <p:cNvSpPr>
            <a:spLocks noGrp="1"/>
          </p:cNvSpPr>
          <p:nvPr>
            <p:ph type="sldNum" sz="quarter" idx="10"/>
          </p:nvPr>
        </p:nvSpPr>
        <p:spPr/>
        <p:txBody>
          <a:bodyPr/>
          <a:lstStyle/>
          <a:p>
            <a:fld id="{3E85EAE2-E5C6-40C8-9F5C-7253C40554F6}" type="slidenum">
              <a:rPr lang="en-US" b="0" smtClean="0"/>
              <a:t>28</a:t>
            </a:fld>
            <a:endParaRPr lang="en-US" b="0" dirty="0"/>
          </a:p>
        </p:txBody>
      </p:sp>
      <p:sp>
        <p:nvSpPr>
          <p:cNvPr id="5" name="Rectangle 4">
            <a:extLst>
              <a:ext uri="{FF2B5EF4-FFF2-40B4-BE49-F238E27FC236}">
                <a16:creationId xmlns:a16="http://schemas.microsoft.com/office/drawing/2014/main" id="{A8206539-672F-45B2-BEEA-689C735ADDD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2E2C7E4-6E05-4297-B60E-72C2F00D17D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558664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b="1" dirty="0">
                <a:effectLst/>
                <a:latin typeface="Arial" panose="020B0604020202020204" pitchFamily="34" charset="0"/>
                <a:ea typeface="Calibri" panose="020F0502020204030204" pitchFamily="34" charset="0"/>
                <a:cs typeface="Times New Roman" panose="02020603050405020304" pitchFamily="18" charset="0"/>
              </a:rPr>
              <a:t>Design differences VM and Scale Sets</a:t>
            </a:r>
            <a:endParaRPr lang="en-US"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Scale Sets: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Once you specify the scale set configuration, you can simply update the "capacity" property to deploy more VMs in parallel. This is much simpler than writing a script to orchestrate deploying many individual VMs in parallel.</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3"/>
              </a:rPr>
              <a:t>use Azure Autoscale to automatically scale a scale set</a:t>
            </a:r>
            <a:r>
              <a:rPr lang="en-GB" sz="1000" dirty="0">
                <a:latin typeface="Arial" panose="020B0604020202020204" pitchFamily="34" charset="0"/>
                <a:ea typeface="Times New Roman" panose="02020603050405020304" pitchFamily="18" charset="0"/>
                <a:cs typeface="Times New Roman" panose="02020603050405020304" pitchFamily="18" charset="0"/>
              </a:rPr>
              <a:t> but not individual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4"/>
              </a:rPr>
              <a:t>reimage scale set VMs</a:t>
            </a:r>
            <a:r>
              <a:rPr lang="en-GB" sz="1000" dirty="0">
                <a:latin typeface="Arial" panose="020B0604020202020204" pitchFamily="34" charset="0"/>
                <a:ea typeface="Times New Roman" panose="02020603050405020304" pitchFamily="18" charset="0"/>
                <a:cs typeface="Times New Roman" panose="02020603050405020304" pitchFamily="18" charset="0"/>
              </a:rPr>
              <a:t> but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5"/>
              </a:rPr>
              <a:t>not individual VMs</a:t>
            </a:r>
            <a:r>
              <a:rPr lang="en-GB" sz="1000" dirty="0">
                <a:latin typeface="Arial" panose="020B0604020202020204" pitchFamily="34" charset="0"/>
                <a:ea typeface="Times New Roman" panose="02020603050405020304" pitchFamily="18" charset="0"/>
                <a:cs typeface="Times New Roman" panose="02020603050405020304" pitchFamily="18" charset="0"/>
              </a:rPr>
              <a: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6"/>
              </a:rPr>
              <a:t>overprovision</a:t>
            </a:r>
            <a:r>
              <a:rPr lang="en-GB" sz="1000" dirty="0">
                <a:latin typeface="Arial" panose="020B0604020202020204" pitchFamily="34" charset="0"/>
                <a:ea typeface="Times New Roman" panose="02020603050405020304" pitchFamily="18" charset="0"/>
                <a:cs typeface="Times New Roman" panose="02020603050405020304" pitchFamily="18" charset="0"/>
              </a:rPr>
              <a:t> scale set VMs for increased reliability and quicker deployment times. You cannot do this with individual VMs unless you write custom code to do this.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specify an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7"/>
              </a:rPr>
              <a:t>upgrade policy</a:t>
            </a:r>
            <a:r>
              <a:rPr lang="en-GB" sz="1000" dirty="0">
                <a:latin typeface="Arial" panose="020B0604020202020204" pitchFamily="34" charset="0"/>
                <a:ea typeface="Times New Roman" panose="02020603050405020304" pitchFamily="18" charset="0"/>
                <a:cs typeface="Times New Roman" panose="02020603050405020304" pitchFamily="18" charset="0"/>
              </a:rPr>
              <a:t> to make it easy to roll out upgrades across VMs in your scale set. With individual VMs, you must orchestrate updates yourself.</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VMs: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attach data disks to specific individual VMs, but attached data disks are configured for all VMs in a scale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attach non-empty data disks to individual VMs but not VMs in a scale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snapshot an individual VM but not a VM in a scale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capture an image from an individual VM but not from a VM in a scale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migrate an individual VM from native disks to managed disks, but you cannot do this for VMs in a scale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You can assign IPv6 public IP addresses to individual VM nics but cannot do so for VMs in a scale set. Note that you can assign IPv6 public IP addresses to load balancers in front of either individual VMs or scale set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29</a:t>
            </a:fld>
            <a:endParaRPr lang="en-US" b="0" dirty="0"/>
          </a:p>
        </p:txBody>
      </p:sp>
      <p:sp>
        <p:nvSpPr>
          <p:cNvPr id="5" name="Rectangle 4">
            <a:extLst>
              <a:ext uri="{FF2B5EF4-FFF2-40B4-BE49-F238E27FC236}">
                <a16:creationId xmlns:a16="http://schemas.microsoft.com/office/drawing/2014/main" id="{D6586947-014A-46C4-BDA3-E82A0655035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63810EE-3324-44D6-BEAD-C81B70024B7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17471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307DBDC-970C-48D5-A42F-A0CA9BE91C71}" type="slidenum">
              <a:rPr lang="en-US" b="0" smtClean="0"/>
              <a:t>3</a:t>
            </a:fld>
            <a:endParaRPr lang="en-US" b="0" dirty="0"/>
          </a:p>
        </p:txBody>
      </p:sp>
      <p:sp>
        <p:nvSpPr>
          <p:cNvPr id="5" name="Rectangle 4">
            <a:extLst>
              <a:ext uri="{FF2B5EF4-FFF2-40B4-BE49-F238E27FC236}">
                <a16:creationId xmlns:a16="http://schemas.microsoft.com/office/drawing/2014/main" id="{4A2506D9-422B-40E0-95AE-6410209EF4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5C0C16B-F682-413E-9585-299667E69A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81425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Connection to Scale Set VMs.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Either use Loadbalancer RDp or a separate Vm jump box on the same subnet.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Deploying apps to Vmscale sets can be automated using VSTS for continuous delivery.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(github repository supported)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Managed disks – discuss storage account ,limitations and requirements then recommend managed disks in all or almost all situations.</a:t>
            </a:r>
          </a:p>
        </p:txBody>
      </p:sp>
      <p:sp>
        <p:nvSpPr>
          <p:cNvPr id="4" name="Slide Number Placeholder 3"/>
          <p:cNvSpPr>
            <a:spLocks noGrp="1"/>
          </p:cNvSpPr>
          <p:nvPr>
            <p:ph type="sldNum" sz="quarter" idx="10"/>
          </p:nvPr>
        </p:nvSpPr>
        <p:spPr/>
        <p:txBody>
          <a:bodyPr/>
          <a:lstStyle/>
          <a:p>
            <a:fld id="{3E85EAE2-E5C6-40C8-9F5C-7253C40554F6}" type="slidenum">
              <a:rPr lang="en-US" b="0" smtClean="0"/>
              <a:t>30</a:t>
            </a:fld>
            <a:endParaRPr lang="en-US" b="0" dirty="0"/>
          </a:p>
        </p:txBody>
      </p:sp>
      <p:sp>
        <p:nvSpPr>
          <p:cNvPr id="5" name="Rectangle 4">
            <a:extLst>
              <a:ext uri="{FF2B5EF4-FFF2-40B4-BE49-F238E27FC236}">
                <a16:creationId xmlns:a16="http://schemas.microsoft.com/office/drawing/2014/main" id="{5DD494B2-9468-41EC-8238-B092ADF0ED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641BEA4-45D0-451F-A7B2-02D02D5E0FF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224731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b="1" dirty="0">
                <a:effectLst/>
                <a:latin typeface="Arial" panose="020B0604020202020204" pitchFamily="34" charset="0"/>
                <a:ea typeface="Calibri" panose="020F0502020204030204" pitchFamily="34" charset="0"/>
                <a:cs typeface="Times New Roman" panose="02020603050405020304" pitchFamily="18" charset="0"/>
              </a:rPr>
              <a:t>Checklist for using large scale sets</a:t>
            </a:r>
            <a:endParaRPr lang="en-US" sz="1000" b="1" dirty="0">
              <a:effectLst/>
              <a:latin typeface="Arial" panose="020B060402020202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995"/>
              </a:spcAft>
            </a:pPr>
            <a:r>
              <a:rPr lang="en-GB" sz="1000" dirty="0">
                <a:latin typeface="Arial" panose="020B0604020202020204" pitchFamily="34" charset="0"/>
                <a:ea typeface="Times New Roman" panose="02020603050405020304" pitchFamily="18" charset="0"/>
                <a:cs typeface="Times New Roman" panose="02020603050405020304" pitchFamily="18" charset="0"/>
              </a:rPr>
              <a:t>To decide whether your application can make effective use of large scale sets, consider the following requirements: </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Large scale sets require Azure Managed Disks. Scale sets that are not created with Managed Disks require multiple storage accounts (one for every 20 VMs). Large scale sets are designed to work exclusively with Managed Disks to reduce your storage management overhead, and to avoid the risk of running into subscription limits for storage accounts. If you do not use Managed Disks, your scale set is limited to 100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created from Azure Marketplace images can scale up to 1,000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created from custom images (VM images you create and upload yourself) can currently scale up to 300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Layer-4 load balancing with scale sets composed of multiple placement groups requires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3"/>
              </a:rPr>
              <a:t>Azure Load Balancer Standard SKU</a:t>
            </a:r>
            <a:r>
              <a:rPr lang="en-GB" sz="1000" dirty="0">
                <a:latin typeface="Arial" panose="020B0604020202020204" pitchFamily="34" charset="0"/>
                <a:ea typeface="Times New Roman" panose="02020603050405020304" pitchFamily="18" charset="0"/>
                <a:cs typeface="Times New Roman" panose="02020603050405020304" pitchFamily="18" charset="0"/>
              </a:rPr>
              <a:t>. The Load Balancer Standard SKU provides additional benefits, such as the ability to load balance between multiple scale sets. Standard SKU also requires that the scale set has a Network Security Group associated with it, otherwise NAT pools will not work correctly. If you need to use the Azure Load Balancer Basic SKU, make sure the scale set is configured to use a single placement group, which is the default setting.</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Layer-7 load balancing with the Azure Application Gateway is supported for all scale sets.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A scale set is defined with a single subnet - make sure your subnet has an address space large enough for all the VMs you need. By default a scale set overprovisions (creates extra VMs at deployment time or when scaling out, which you are not charged for) to improve deployment reliability and performance. Allow for an address space 20% greater than the number of VMs you plan to scale to.</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If you are planning to deploy many VMs, your Compute vCPU quota limits may need to be increased.</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Fault domains and upgrade domains are only consistent within a placement group. This architecture does not change the overall availability of a scale set, as VMs are evenly distributed across distinct physical hardware, but it does means that if you need to guarantee two VMs are on different </a:t>
            </a:r>
            <a:r>
              <a:rPr lang="en-GB"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hardware, make sure they are in different fault domains in the same placement group. Fault domain and placement group ID are shown in the </a:t>
            </a:r>
            <a:r>
              <a:rPr lang="en-US" sz="1000" i="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instance view</a:t>
            </a:r>
            <a:r>
              <a:rPr lang="en-GB"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of a scale set VM. You can view the instance view of a scale set VM in the </a:t>
            </a:r>
            <a:r>
              <a:rPr lang="en-US" sz="1000" u="sng" dirty="0">
                <a:solidFill>
                  <a:prstClr val="black"/>
                </a:solidFill>
                <a:latin typeface="Arial" panose="020B0604020202020204" pitchFamily="34" charset="0"/>
                <a:ea typeface="Times New Roman" panose="02020603050405020304" pitchFamily="18" charset="0"/>
                <a:cs typeface="Segoe UI" panose="020B0502040204020203" pitchFamily="34" charset="0"/>
                <a:hlinkClick r:id="rId4"/>
              </a:rPr>
              <a:t>Azure Resource Explorer</a:t>
            </a:r>
            <a:r>
              <a:rPr lang="en-GB" sz="10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endParaRPr lang="en-US" sz="1000" dirty="0"/>
          </a:p>
          <a:p>
            <a:pPr marR="0" lvl="0">
              <a:lnSpc>
                <a:spcPct val="115000"/>
              </a:lnSpc>
              <a:spcBef>
                <a:spcPts val="0"/>
              </a:spcBef>
              <a:spcAft>
                <a:spcPts val="995"/>
              </a:spcAft>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31</a:t>
            </a:fld>
            <a:endParaRPr lang="en-US" b="0" dirty="0"/>
          </a:p>
        </p:txBody>
      </p:sp>
      <p:sp>
        <p:nvSpPr>
          <p:cNvPr id="5" name="Rectangle 4">
            <a:extLst>
              <a:ext uri="{FF2B5EF4-FFF2-40B4-BE49-F238E27FC236}">
                <a16:creationId xmlns:a16="http://schemas.microsoft.com/office/drawing/2014/main" id="{947F25AC-36F9-423D-926B-B7E4435796C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5510687-7F5C-40E8-A279-FD023BFB003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73565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b="1" dirty="0">
                <a:effectLst/>
                <a:latin typeface="Arial" panose="020B0604020202020204" pitchFamily="34" charset="0"/>
                <a:ea typeface="Calibri" panose="020F0502020204030204" pitchFamily="34" charset="0"/>
                <a:cs typeface="Times New Roman" panose="02020603050405020304" pitchFamily="18" charset="0"/>
              </a:rPr>
              <a:t>Checklist for using large scale sets</a:t>
            </a:r>
            <a:endParaRPr lang="en-US" sz="10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To decide whether your application can make effective use of large scale sets, consider the following requirements: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Large scale sets require Azure Managed Disks. </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created from Azure Marketplace images scale up to 1,000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created from custom images scale up to 300 VMs.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Layer-4 load balancing with scale sets composed of multiple placement groups requires </a:t>
            </a:r>
            <a:r>
              <a:rPr lang="en-US" sz="1000" u="sng" dirty="0">
                <a:latin typeface="Arial" panose="020B0604020202020204" pitchFamily="34" charset="0"/>
                <a:ea typeface="Times New Roman" panose="02020603050405020304" pitchFamily="18" charset="0"/>
                <a:cs typeface="Segoe UI" panose="020B0502040204020203" pitchFamily="34" charset="0"/>
                <a:hlinkClick r:id="rId3"/>
              </a:rPr>
              <a:t>Azure Load Balancer Standard SKU</a:t>
            </a:r>
            <a:r>
              <a:rPr lang="en-GB" sz="1000" dirty="0">
                <a:latin typeface="Arial" panose="020B0604020202020204" pitchFamily="34" charset="0"/>
                <a:ea typeface="Times New Roman" panose="02020603050405020304" pitchFamily="18" charset="0"/>
                <a:cs typeface="Times New Roman" panose="02020603050405020304" pitchFamily="18" charset="0"/>
              </a:rPr>
              <a:t>. </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Layer-7 load balancing with the Azure Application Gateway is supported for all scale sets.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Scale sets are defined with a single subnet – ensure subnet is large enough.</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Ensure your compute limits are high enough (run out of cores).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lvl="0" indent="-171450">
              <a:lnSpc>
                <a:spcPct val="115000"/>
              </a:lnSpc>
              <a:spcAft>
                <a:spcPts val="995"/>
              </a:spcAft>
              <a:buFont typeface="Arial" panose="020B0604020202020204" pitchFamily="34" charset="0"/>
              <a:buChar char="•"/>
            </a:pPr>
            <a:r>
              <a:rPr lang="en-GB" sz="1000" dirty="0">
                <a:latin typeface="Arial" panose="020B0604020202020204" pitchFamily="34" charset="0"/>
                <a:ea typeface="Times New Roman" panose="02020603050405020304" pitchFamily="18" charset="0"/>
                <a:cs typeface="Times New Roman" panose="02020603050405020304" pitchFamily="18" charset="0"/>
              </a:rPr>
              <a:t>FD and UD relate to a single placement group.</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32</a:t>
            </a:fld>
            <a:endParaRPr lang="en-US" b="0" dirty="0"/>
          </a:p>
        </p:txBody>
      </p:sp>
      <p:sp>
        <p:nvSpPr>
          <p:cNvPr id="5" name="Rectangle 4">
            <a:extLst>
              <a:ext uri="{FF2B5EF4-FFF2-40B4-BE49-F238E27FC236}">
                <a16:creationId xmlns:a16="http://schemas.microsoft.com/office/drawing/2014/main" id="{46DC8E46-0AB8-4D16-BC01-706350F1AD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ED0921B-BF80-4388-89FA-30AD3063FD8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607516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33</a:t>
            </a:fld>
            <a:endParaRPr lang="en-US" b="0" dirty="0"/>
          </a:p>
        </p:txBody>
      </p:sp>
      <p:sp>
        <p:nvSpPr>
          <p:cNvPr id="5" name="Rectangle 4">
            <a:extLst>
              <a:ext uri="{FF2B5EF4-FFF2-40B4-BE49-F238E27FC236}">
                <a16:creationId xmlns:a16="http://schemas.microsoft.com/office/drawing/2014/main" id="{8E5BE84B-99C3-46EF-A8A3-A92C8FB544B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84032AC-E8B6-4527-BAF9-D100FF18BE9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50868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34</a:t>
            </a:fld>
            <a:endParaRPr lang="en-US" b="0" dirty="0"/>
          </a:p>
        </p:txBody>
      </p:sp>
      <p:sp>
        <p:nvSpPr>
          <p:cNvPr id="5" name="Rectangle 4">
            <a:extLst>
              <a:ext uri="{FF2B5EF4-FFF2-40B4-BE49-F238E27FC236}">
                <a16:creationId xmlns:a16="http://schemas.microsoft.com/office/drawing/2014/main" id="{A5048A0A-6B97-4731-98DF-2DCA5920171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3421495-DC37-44E0-8FAB-C400580C1A4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12908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Overview of all Azure AD hybrid options: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Hybrid</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Azure AD DS</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AAD B2C, AAD B2B</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Whiteboard all options for authentication and authorization.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35</a:t>
            </a:fld>
            <a:endParaRPr lang="en-US" b="0" dirty="0"/>
          </a:p>
        </p:txBody>
      </p:sp>
      <p:sp>
        <p:nvSpPr>
          <p:cNvPr id="5" name="Rectangle 4">
            <a:extLst>
              <a:ext uri="{FF2B5EF4-FFF2-40B4-BE49-F238E27FC236}">
                <a16:creationId xmlns:a16="http://schemas.microsoft.com/office/drawing/2014/main" id="{1942A81E-EE09-4147-A0F2-921C863CED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6E7E424-0650-46B1-8FC7-B30985B9F1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479173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Detailed option walkthrough.</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Install and configure Azure AD connect.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AD FS options.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differences with AD connect Passthrough.</a:t>
            </a:r>
          </a:p>
        </p:txBody>
      </p:sp>
      <p:sp>
        <p:nvSpPr>
          <p:cNvPr id="4" name="Slide Number Placeholder 3"/>
          <p:cNvSpPr>
            <a:spLocks noGrp="1"/>
          </p:cNvSpPr>
          <p:nvPr>
            <p:ph type="sldNum" sz="quarter" idx="10"/>
          </p:nvPr>
        </p:nvSpPr>
        <p:spPr/>
        <p:txBody>
          <a:bodyPr/>
          <a:lstStyle/>
          <a:p>
            <a:fld id="{3E85EAE2-E5C6-40C8-9F5C-7253C40554F6}" type="slidenum">
              <a:rPr lang="en-US" b="0" smtClean="0"/>
              <a:t>36</a:t>
            </a:fld>
            <a:endParaRPr lang="en-US" b="0" dirty="0"/>
          </a:p>
        </p:txBody>
      </p:sp>
      <p:sp>
        <p:nvSpPr>
          <p:cNvPr id="5" name="Rectangle 4">
            <a:extLst>
              <a:ext uri="{FF2B5EF4-FFF2-40B4-BE49-F238E27FC236}">
                <a16:creationId xmlns:a16="http://schemas.microsoft.com/office/drawing/2014/main" id="{7FC029FA-B617-4A47-9CA2-B9B5BF054BD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0FD7E6-C6D7-444D-92DC-FC14DDE6F7F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398840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Key benefits of using Azure AD Pass-through Authentication: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Great user experience.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Same passwords to sign into both on-premises and cloud-based applications.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Easy to deploy and administer.</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need for complex on-premises ADFS deployment.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 lightweight agent to be installed on-premises.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management overhead. Automatic bug fixes.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Secure.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On-premises passwords never stored in the cloud in any form.</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The agent only makes outbound connections from within your network. No perimeter required.</a:t>
            </a:r>
          </a:p>
        </p:txBody>
      </p:sp>
      <p:sp>
        <p:nvSpPr>
          <p:cNvPr id="4" name="Slide Number Placeholder 3"/>
          <p:cNvSpPr>
            <a:spLocks noGrp="1"/>
          </p:cNvSpPr>
          <p:nvPr>
            <p:ph type="sldNum" sz="quarter" idx="10"/>
          </p:nvPr>
        </p:nvSpPr>
        <p:spPr/>
        <p:txBody>
          <a:bodyPr/>
          <a:lstStyle/>
          <a:p>
            <a:fld id="{3E85EAE2-E5C6-40C8-9F5C-7253C40554F6}" type="slidenum">
              <a:rPr lang="en-US" b="0" smtClean="0"/>
              <a:t>37</a:t>
            </a:fld>
            <a:endParaRPr lang="en-US" b="0" dirty="0"/>
          </a:p>
        </p:txBody>
      </p:sp>
      <p:sp>
        <p:nvSpPr>
          <p:cNvPr id="5" name="Rectangle 4">
            <a:extLst>
              <a:ext uri="{FF2B5EF4-FFF2-40B4-BE49-F238E27FC236}">
                <a16:creationId xmlns:a16="http://schemas.microsoft.com/office/drawing/2014/main" id="{5BDE3157-DB4C-4F14-B775-B410BD8FB0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ADE23BD-4FCF-4862-9F28-3D0C82ACB1A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172769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Key benefits of using Azure AD Pass-through Authentication: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Great user experience.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Same passwords to sign into both on-premises and cloud-based applications.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Easy to deploy and administer.</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need for complex on-premises ADFS deployment.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 lightweight agent to be installed on-premises.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management overhead. Automatic bug fixes.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Secure.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On-premises passwords never stored in the cloud in any form.</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The agent only makes outbound connections from within your network. No perimeter required.</a:t>
            </a:r>
          </a:p>
        </p:txBody>
      </p:sp>
      <p:sp>
        <p:nvSpPr>
          <p:cNvPr id="4" name="Slide Number Placeholder 3"/>
          <p:cNvSpPr>
            <a:spLocks noGrp="1"/>
          </p:cNvSpPr>
          <p:nvPr>
            <p:ph type="sldNum" sz="quarter" idx="10"/>
          </p:nvPr>
        </p:nvSpPr>
        <p:spPr/>
        <p:txBody>
          <a:bodyPr/>
          <a:lstStyle/>
          <a:p>
            <a:fld id="{3E85EAE2-E5C6-40C8-9F5C-7253C40554F6}" type="slidenum">
              <a:rPr lang="en-US" b="0" smtClean="0"/>
              <a:t>38</a:t>
            </a:fld>
            <a:endParaRPr lang="en-US" b="0" dirty="0"/>
          </a:p>
        </p:txBody>
      </p:sp>
      <p:sp>
        <p:nvSpPr>
          <p:cNvPr id="5" name="Rectangle 4">
            <a:extLst>
              <a:ext uri="{FF2B5EF4-FFF2-40B4-BE49-F238E27FC236}">
                <a16:creationId xmlns:a16="http://schemas.microsoft.com/office/drawing/2014/main" id="{EFA8F8D2-0980-4B30-907F-26DD8B3CDC0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A9A8824-D80D-4CFD-B110-88E1819EC2B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645631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effectLst/>
                <a:latin typeface="Arial" panose="020B0604020202020204" pitchFamily="34" charset="0"/>
                <a:ea typeface="Calibri" panose="020F0502020204030204" pitchFamily="34" charset="0"/>
                <a:cs typeface="Times New Roman" panose="02020603050405020304" pitchFamily="18" charset="0"/>
              </a:rPr>
              <a:t>Benefits: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Simple</a:t>
            </a:r>
            <a:r>
              <a:rPr lang="en-GB" sz="1000" dirty="0">
                <a:latin typeface="Arial" panose="020B0604020202020204" pitchFamily="34" charset="0"/>
                <a:ea typeface="Times New Roman" panose="02020603050405020304" pitchFamily="18" charset="0"/>
                <a:cs typeface="Times New Roman" panose="02020603050405020304" pitchFamily="18" charset="0"/>
              </a:rPr>
              <a:t> – You can satisfy the identity needs of virtual machines deployed to Azure Infrastructure services with a few simple clicks. You do not need to deploy and manage identity infrastructure in </a:t>
            </a:r>
            <a:br>
              <a:rPr lang="en-GB" sz="1000" dirty="0">
                <a:latin typeface="Arial" panose="020B0604020202020204" pitchFamily="34" charset="0"/>
                <a:ea typeface="Times New Roman" panose="02020603050405020304" pitchFamily="18" charset="0"/>
                <a:cs typeface="Times New Roman" panose="02020603050405020304" pitchFamily="18" charset="0"/>
              </a:rPr>
            </a:br>
            <a:r>
              <a:rPr lang="en-GB" sz="1000" dirty="0">
                <a:latin typeface="Arial" panose="020B0604020202020204" pitchFamily="34" charset="0"/>
                <a:ea typeface="Times New Roman" panose="02020603050405020304" pitchFamily="18" charset="0"/>
                <a:cs typeface="Times New Roman" panose="02020603050405020304" pitchFamily="18" charset="0"/>
              </a:rPr>
              <a:t>Azure or setup connectivity back to your on-premises identity infrastructure.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Integrated</a:t>
            </a:r>
            <a:r>
              <a:rPr lang="en-GB" sz="1000" dirty="0">
                <a:latin typeface="Arial" panose="020B0604020202020204" pitchFamily="34" charset="0"/>
                <a:ea typeface="Times New Roman" panose="02020603050405020304" pitchFamily="18" charset="0"/>
                <a:cs typeface="Times New Roman" panose="02020603050405020304" pitchFamily="18" charset="0"/>
              </a:rPr>
              <a:t> – Azure AD Domain Services is deeply integrated with your Azure AD tenant. You can now use Azure AD as an integrated cloud-based enterprise directory that caters to the needs of both your modern applications and traditional directory-aware applications.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Compatible</a:t>
            </a:r>
            <a:r>
              <a:rPr lang="en-GB" sz="1000" dirty="0">
                <a:latin typeface="Arial" panose="020B0604020202020204" pitchFamily="34" charset="0"/>
                <a:ea typeface="Times New Roman" panose="02020603050405020304" pitchFamily="18" charset="0"/>
                <a:cs typeface="Times New Roman" panose="02020603050405020304" pitchFamily="18" charset="0"/>
              </a:rPr>
              <a:t> – Azure AD Domain Services is built on the proven enterprise grade infrastructure of Windows Server Active Directory. Therefore, your applications can rely on a greater degree of compatibility with Windows Server Active Directory features. Not all features available in Windows Server AD are currently available in Azure AD Domain Services. However, available features are compatible with the corresponding Windows Server AD features you rely on in your on-premises infrastructure. The LDAP, Kerberos, NTLM, Group Policy, and domain join capabilities constitute a mature offering that has been tested and refined over various Windows Server releases.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b="1" dirty="0">
                <a:latin typeface="Arial" panose="020B0604020202020204" pitchFamily="34" charset="0"/>
                <a:ea typeface="Times New Roman" panose="02020603050405020304" pitchFamily="18" charset="0"/>
                <a:cs typeface="Times New Roman" panose="02020603050405020304" pitchFamily="18" charset="0"/>
              </a:rPr>
              <a:t>Cost-effective</a:t>
            </a:r>
            <a:r>
              <a:rPr lang="en-GB" sz="1000" dirty="0">
                <a:latin typeface="Arial" panose="020B0604020202020204" pitchFamily="34" charset="0"/>
                <a:ea typeface="Times New Roman" panose="02020603050405020304" pitchFamily="18" charset="0"/>
                <a:cs typeface="Times New Roman" panose="02020603050405020304" pitchFamily="18" charset="0"/>
              </a:rPr>
              <a:t> – With Azure AD Domain Services, you can avoid the infrastructure and management burden that is associated with managing identity infrastructure to support traditional directory-aware applications. You can move these applications to Azure Infrastructure Services and benefit from greater savings on operational expenses.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39</a:t>
            </a:fld>
            <a:endParaRPr lang="en-US" b="0" dirty="0"/>
          </a:p>
        </p:txBody>
      </p:sp>
      <p:sp>
        <p:nvSpPr>
          <p:cNvPr id="5" name="Rectangle 4">
            <a:extLst>
              <a:ext uri="{FF2B5EF4-FFF2-40B4-BE49-F238E27FC236}">
                <a16:creationId xmlns:a16="http://schemas.microsoft.com/office/drawing/2014/main" id="{36CD6AE5-3142-4C36-9A7C-A101FDB1D36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5F9F8F9-1C45-4D70-82AA-1A306C96F0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234066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307DBDC-970C-48D5-A42F-A0CA9BE91C71}" type="slidenum">
              <a:rPr lang="en-US" b="0" smtClean="0"/>
              <a:t>4</a:t>
            </a:fld>
            <a:endParaRPr lang="en-US" b="0" dirty="0"/>
          </a:p>
        </p:txBody>
      </p:sp>
      <p:sp>
        <p:nvSpPr>
          <p:cNvPr id="5" name="Rectangle 4">
            <a:extLst>
              <a:ext uri="{FF2B5EF4-FFF2-40B4-BE49-F238E27FC236}">
                <a16:creationId xmlns:a16="http://schemas.microsoft.com/office/drawing/2014/main" id="{E3AB6437-D65A-4B23-A536-EEAC5B2AA0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091ABA8-9D3E-431F-B325-F1F7CE1128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2397515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3E85EAE2-E5C6-40C8-9F5C-7253C40554F6}" type="slidenum">
              <a:rPr lang="en-US" b="0" smtClean="0"/>
              <a:t>40</a:t>
            </a:fld>
            <a:endParaRPr lang="en-US" b="0" dirty="0"/>
          </a:p>
        </p:txBody>
      </p:sp>
      <p:sp>
        <p:nvSpPr>
          <p:cNvPr id="5" name="Rectangle 4">
            <a:extLst>
              <a:ext uri="{FF2B5EF4-FFF2-40B4-BE49-F238E27FC236}">
                <a16:creationId xmlns:a16="http://schemas.microsoft.com/office/drawing/2014/main" id="{343C09F0-3032-4D96-B624-C3D94CA0B80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C74CC81-D1EC-4DC5-9D6E-7581E0FC765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389546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a Virtual Machine using PowerShell DSC</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Deploying a Virtual Machine Scale Set using PowerShell DSC</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Cleanup Subscription</a:t>
            </a:r>
          </a:p>
        </p:txBody>
      </p:sp>
      <p:sp>
        <p:nvSpPr>
          <p:cNvPr id="4" name="Slide Number Placeholder 3"/>
          <p:cNvSpPr>
            <a:spLocks noGrp="1"/>
          </p:cNvSpPr>
          <p:nvPr>
            <p:ph type="sldNum" sz="quarter" idx="10"/>
          </p:nvPr>
        </p:nvSpPr>
        <p:spPr/>
        <p:txBody>
          <a:bodyPr/>
          <a:lstStyle/>
          <a:p>
            <a:fld id="{3E85EAE2-E5C6-40C8-9F5C-7253C40554F6}" type="slidenum">
              <a:rPr lang="en-US" b="0" smtClean="0"/>
              <a:t>41</a:t>
            </a:fld>
            <a:endParaRPr lang="en-US" b="0" dirty="0"/>
          </a:p>
        </p:txBody>
      </p:sp>
      <p:sp>
        <p:nvSpPr>
          <p:cNvPr id="5" name="Rectangle 4">
            <a:extLst>
              <a:ext uri="{FF2B5EF4-FFF2-40B4-BE49-F238E27FC236}">
                <a16:creationId xmlns:a16="http://schemas.microsoft.com/office/drawing/2014/main" id="{FC433379-448D-401C-A409-20D0C59C2C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B6F5B61-7770-454A-85E8-2B2FC6E81E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409507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3E85EAE2-E5C6-40C8-9F5C-7253C40554F6}" type="slidenum">
              <a:rPr lang="en-US" b="0" smtClean="0"/>
              <a:t>42</a:t>
            </a:fld>
            <a:endParaRPr lang="en-US" b="0" dirty="0"/>
          </a:p>
        </p:txBody>
      </p:sp>
      <p:sp>
        <p:nvSpPr>
          <p:cNvPr id="5" name="Rectangle 4">
            <a:extLst>
              <a:ext uri="{FF2B5EF4-FFF2-40B4-BE49-F238E27FC236}">
                <a16:creationId xmlns:a16="http://schemas.microsoft.com/office/drawing/2014/main" id="{24335E8E-06B4-42A4-A1B0-46F59D3F481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E7832AC-7516-4308-949F-503FE7C37F8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474527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If you are deploying a farm of web servers Virtual Machines using ARM, when would you use VMSS as opposed to traditional VMs?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Answers can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all VMs are identical, VMSS is ideal.</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If there are differences between VMs, it would be easier to implement them as regular VMs.</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43</a:t>
            </a:fld>
            <a:endParaRPr lang="en-US" b="0" dirty="0"/>
          </a:p>
        </p:txBody>
      </p:sp>
      <p:sp>
        <p:nvSpPr>
          <p:cNvPr id="5" name="Rectangle 4">
            <a:extLst>
              <a:ext uri="{FF2B5EF4-FFF2-40B4-BE49-F238E27FC236}">
                <a16:creationId xmlns:a16="http://schemas.microsoft.com/office/drawing/2014/main" id="{D30393B3-EC73-413E-9AE3-BADC65FD249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E4B4D6D-869C-4B7D-9953-555C20C3996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3978184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1941513"/>
            <a:ext cx="6153912" cy="6948487"/>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need to deploy VMs with high availability. You need to ensure that datacenter level failures are protected. How should you deploy your VMs?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Availability Zones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VNet Peering</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Azure ASR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Availability Set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Availability Zones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a:t>
            </a:r>
            <a:r>
              <a:rPr lang="en-US" sz="1000" dirty="0" err="1">
                <a:latin typeface="Arial" panose="020B0604020202020204" pitchFamily="34" charset="0"/>
                <a:ea typeface="Calibri" panose="020F0502020204030204" pitchFamily="34" charset="0"/>
                <a:cs typeface="Times New Roman" panose="02020603050405020304" pitchFamily="18" charset="0"/>
              </a:rPr>
              <a:t>VNet</a:t>
            </a:r>
            <a:r>
              <a:rPr lang="en-US" sz="1000" dirty="0">
                <a:latin typeface="Arial" panose="020B0604020202020204" pitchFamily="34" charset="0"/>
                <a:ea typeface="Calibri" panose="020F0502020204030204" pitchFamily="34" charset="0"/>
                <a:cs typeface="Times New Roman" panose="02020603050405020304" pitchFamily="18" charset="0"/>
              </a:rPr>
              <a:t> Peering</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Azure ASR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Availability Set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Which of the following VM Scale Set features is required to build a “large” VM Scale Set instance.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Custom Image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Managed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Static IP Addresses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Windows Operating System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Storage Accounts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Custom Image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Managed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Static IP Addresses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Windows Operating System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Storage Accounts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E85EAE2-E5C6-40C8-9F5C-7253C40554F6}" type="slidenum">
              <a:rPr lang="en-US" b="0" smtClean="0"/>
              <a:t>44</a:t>
            </a:fld>
            <a:endParaRPr lang="en-US" b="0" dirty="0"/>
          </a:p>
        </p:txBody>
      </p:sp>
      <p:sp>
        <p:nvSpPr>
          <p:cNvPr id="5" name="Rectangle 4">
            <a:extLst>
              <a:ext uri="{FF2B5EF4-FFF2-40B4-BE49-F238E27FC236}">
                <a16:creationId xmlns:a16="http://schemas.microsoft.com/office/drawing/2014/main" id="{C8D1360D-D1C1-431F-A89D-279CAA33EBE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C0835EE-A27C-40F2-8B28-FC53363203F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
        <p:nvSpPr>
          <p:cNvPr id="7" name="TextBox 6">
            <a:extLst>
              <a:ext uri="{FF2B5EF4-FFF2-40B4-BE49-F238E27FC236}">
                <a16:creationId xmlns:a16="http://schemas.microsoft.com/office/drawing/2014/main" id="{80C2D252-92A4-4B48-B437-D4E64025D420}"/>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4289038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need to ensure that you can apply full Group Policy functionality to multiple OUs in your Azure IaaS Virtual Machines with the least amount of configuration and maintenance effort. All of your Virtual Machines are hosted in your Azure subscription. Which Active Directory Solution should you deploy?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Azure AD only</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2: Active Directory Domain Services with DC on-premises</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3: Active Directory Domain Services deployed to an Azure IaaS VM</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4: Azure AD Connect</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5: Azure AD Domain Services, Managed Domain</a:t>
            </a:r>
          </a:p>
          <a:p>
            <a:pPr lvl="0">
              <a:lnSpc>
                <a:spcPct val="107000"/>
              </a:lnSpc>
              <a:spcAft>
                <a:spcPts val="800"/>
              </a:spcAft>
            </a:pPr>
            <a:r>
              <a:rPr lang="en-US" sz="1000" b="1" dirty="0">
                <a:solidFill>
                  <a:prstClr val="black"/>
                </a:solidFill>
                <a:latin typeface="Arial" panose="020B0604020202020204" pitchFamily="34" charset="0"/>
                <a:ea typeface="Calibri" panose="020F0502020204030204" pitchFamily="34" charset="0"/>
                <a:cs typeface="Times New Roman" panose="02020603050405020304" pitchFamily="18" charset="0"/>
              </a:rPr>
              <a:t>Answer</a:t>
            </a:r>
            <a:endPar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Azure AD only</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2: Active Directory Domain Services with DC on-premises</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a:t>
            </a:r>
            <a:r>
              <a:rPr lang="en-US" sz="1000" dirty="0">
                <a:solidFill>
                  <a:prstClr val="black"/>
                </a:solidFill>
                <a:latin typeface="Arial" panose="020B0604020202020204" pitchFamily="34" charset="0"/>
                <a:cs typeface="Times New Roman" panose="02020603050405020304" pitchFamily="18" charset="0"/>
              </a:rPr>
              <a:t> Option 3: Active Directory Domain Services deployed to an Azure IaaS VM</a:t>
            </a:r>
          </a:p>
          <a:p>
            <a:pPr lvl="0">
              <a:lnSpc>
                <a:spcPct val="107000"/>
              </a:lnSpc>
              <a:spcAft>
                <a:spcPts val="800"/>
              </a:spcAft>
            </a:pPr>
            <a:r>
              <a:rPr lang="en-US" sz="1000" dirty="0">
                <a:solidFill>
                  <a:prstClr val="black"/>
                </a:solidFill>
                <a:latin typeface="Arial" panose="020B0604020202020204" pitchFamily="34" charset="0"/>
                <a:cs typeface="Times New Roman" panose="02020603050405020304" pitchFamily="18" charset="0"/>
              </a:rPr>
              <a:t>(   ) Option 4: Azure AD Connect</a:t>
            </a:r>
          </a:p>
          <a:p>
            <a:pPr lvl="0">
              <a:lnSpc>
                <a:spcPct val="107000"/>
              </a:lnSpc>
              <a:spcAft>
                <a:spcPts val="800"/>
              </a:spcAft>
            </a:pPr>
            <a:r>
              <a:rPr lang="en-US" sz="1000" dirty="0">
                <a:solidFill>
                  <a:prstClr val="black"/>
                </a:solidFill>
                <a:latin typeface="Arial" panose="020B0604020202020204" pitchFamily="34" charset="0"/>
                <a:cs typeface="Times New Roman" panose="02020603050405020304" pitchFamily="18" charset="0"/>
              </a:rPr>
              <a:t>(   ) Option 5: Azure AD Domain Services, Managed Domain</a:t>
            </a:r>
          </a:p>
          <a:p>
            <a:pPr lvl="0">
              <a:lnSpc>
                <a:spcPct val="107000"/>
              </a:lnSpc>
              <a:spcAft>
                <a:spcPts val="800"/>
              </a:spcAft>
            </a:pPr>
            <a:endParaRPr lang="en-US" dirty="0"/>
          </a:p>
        </p:txBody>
      </p:sp>
      <p:sp>
        <p:nvSpPr>
          <p:cNvPr id="4" name="Slide Number Placeholder 3"/>
          <p:cNvSpPr>
            <a:spLocks noGrp="1"/>
          </p:cNvSpPr>
          <p:nvPr>
            <p:ph type="sldNum" sz="quarter" idx="10"/>
          </p:nvPr>
        </p:nvSpPr>
        <p:spPr/>
        <p:txBody>
          <a:bodyPr/>
          <a:lstStyle/>
          <a:p>
            <a:fld id="{3E85EAE2-E5C6-40C8-9F5C-7253C40554F6}" type="slidenum">
              <a:rPr lang="en-US" b="0" smtClean="0"/>
              <a:t>45</a:t>
            </a:fld>
            <a:endParaRPr lang="en-US" b="0" dirty="0"/>
          </a:p>
        </p:txBody>
      </p:sp>
      <p:sp>
        <p:nvSpPr>
          <p:cNvPr id="5" name="Rectangle 4">
            <a:extLst>
              <a:ext uri="{FF2B5EF4-FFF2-40B4-BE49-F238E27FC236}">
                <a16:creationId xmlns:a16="http://schemas.microsoft.com/office/drawing/2014/main" id="{95B36759-5D4C-43D6-8BD0-4EC0FF7D11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55B0B35-155B-448D-A0AD-D1EDD796EC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3: Building Azure IaaS-Based Server Applications</a:t>
            </a:r>
          </a:p>
        </p:txBody>
      </p:sp>
    </p:spTree>
    <p:extLst>
      <p:ext uri="{BB962C8B-B14F-4D97-AF65-F5344CB8AC3E}">
        <p14:creationId xmlns:p14="http://schemas.microsoft.com/office/powerpoint/2010/main" val="1800012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FA02508-6563-4AA8-83F9-68F8EF082350}" type="slidenum">
              <a:rPr lang="en-US" b="0" smtClean="0"/>
              <a:t>46</a:t>
            </a:fld>
            <a:endParaRPr lang="en-US" b="0" dirty="0"/>
          </a:p>
        </p:txBody>
      </p:sp>
      <p:sp>
        <p:nvSpPr>
          <p:cNvPr id="5" name="Rectangle 4">
            <a:extLst>
              <a:ext uri="{FF2B5EF4-FFF2-40B4-BE49-F238E27FC236}">
                <a16:creationId xmlns:a16="http://schemas.microsoft.com/office/drawing/2014/main" id="{68804D18-3FBC-44A5-B5E4-E4B941BDA4A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CC7D19-6317-485B-92BB-69C6EF6591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1076194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Outline all three options and potential use cases.</a:t>
            </a: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Very high scale.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Isolation and secure network access.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High memory utilization.</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FA02508-6563-4AA8-83F9-68F8EF082350}" type="slidenum">
              <a:rPr lang="en-US" b="0" smtClean="0"/>
              <a:t>47</a:t>
            </a:fld>
            <a:endParaRPr lang="en-US" b="0" dirty="0"/>
          </a:p>
        </p:txBody>
      </p:sp>
      <p:sp>
        <p:nvSpPr>
          <p:cNvPr id="5" name="Rectangle 4">
            <a:extLst>
              <a:ext uri="{FF2B5EF4-FFF2-40B4-BE49-F238E27FC236}">
                <a16:creationId xmlns:a16="http://schemas.microsoft.com/office/drawing/2014/main" id="{AF3E463F-7487-4282-9874-A6F6D320CAC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D876E6F-E158-4A7F-9009-A47728CD055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2679354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App Service apps at high scale. For web apps, mobile apps, API apps, and functions.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Multiple ASEs within a single Azure region or across multiple Azure regions.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ASEs are isolated to running only a single customer's applications and are always deployed into a virtual network.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Fine-grained control over inbound and outbound network traffic.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High speed secure VPN connections to </a:t>
            </a:r>
            <a:r>
              <a:rPr lang="en-US" sz="1000" dirty="0" err="1">
                <a:latin typeface="Arial" panose="020B0604020202020204" pitchFamily="34" charset="0"/>
                <a:ea typeface="Times New Roman" panose="02020603050405020304" pitchFamily="18" charset="0"/>
                <a:cs typeface="Times New Roman" panose="02020603050405020304" pitchFamily="18" charset="0"/>
              </a:rPr>
              <a:t>corp</a:t>
            </a:r>
            <a:r>
              <a:rPr lang="en-US" sz="1000" dirty="0">
                <a:latin typeface="Arial" panose="020B0604020202020204" pitchFamily="34" charset="0"/>
                <a:ea typeface="Times New Roman" panose="02020603050405020304" pitchFamily="18" charset="0"/>
                <a:cs typeface="Times New Roman" panose="02020603050405020304" pitchFamily="18" charset="0"/>
              </a:rPr>
              <a:t> resources.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Web application firewalls (WAFs) can be used.</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Dedicated environment 1 sub 100 instances of a single App service plan or 100 different plans.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Front ends and workers.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Front ends are automatically added as the App Service plans in the ASE are scaled out.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Workers host customer apps.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Three fixed sizes: </a:t>
            </a:r>
          </a:p>
          <a:p>
            <a:pPr marL="400050" marR="0" lvl="1" indent="-22860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One vCPU/3.5 GB RAM</a:t>
            </a:r>
          </a:p>
          <a:p>
            <a:pPr marL="400050" marR="0" lvl="1" indent="-22860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Two vCPU/7 GB RAM</a:t>
            </a:r>
          </a:p>
          <a:p>
            <a:pPr marL="400050" marR="0" lvl="1" indent="-22860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Four vCPU/14 GB RAM</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need to manage front ends and workers.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Expensive options – discuss pricing.</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Describe the ASE v1 and ASE v2.</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App Service Environment has two versions: ASEv1 and ASEv2.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In ASEv1, you need to manage all of the resources manually.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That includes the front ends, workers, and IP addresses used for IP-based SSL. </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EFA02508-6563-4AA8-83F9-68F8EF082350}" type="slidenum">
              <a:rPr lang="en-US" b="0" smtClean="0"/>
              <a:t>48</a:t>
            </a:fld>
            <a:endParaRPr lang="en-US" b="0" dirty="0"/>
          </a:p>
        </p:txBody>
      </p:sp>
      <p:sp>
        <p:nvSpPr>
          <p:cNvPr id="5" name="Rectangle 4">
            <a:extLst>
              <a:ext uri="{FF2B5EF4-FFF2-40B4-BE49-F238E27FC236}">
                <a16:creationId xmlns:a16="http://schemas.microsoft.com/office/drawing/2014/main" id="{0CCCDE61-CCF2-48D5-95C4-1B027387788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25BAB6-DA10-47FB-B303-2FD702B0C44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
        <p:nvSpPr>
          <p:cNvPr id="7" name="TextBox 6">
            <a:extLst>
              <a:ext uri="{FF2B5EF4-FFF2-40B4-BE49-F238E27FC236}">
                <a16:creationId xmlns:a16="http://schemas.microsoft.com/office/drawing/2014/main" id="{69E745EE-D823-43C1-AE2A-5E450A3D0573}"/>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1099544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ASEv1 uses a different pricing model from ASEv2. In ASEv1, you pay for each vCPU allocated. </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One advantage to ASEv1 is that it can be deployed in a classic virtual network and a Resource Manager virtual network. </a:t>
            </a:r>
            <a:endParaRPr lang="en-US" dirty="0"/>
          </a:p>
        </p:txBody>
      </p:sp>
      <p:sp>
        <p:nvSpPr>
          <p:cNvPr id="4" name="Slide Number Placeholder 3"/>
          <p:cNvSpPr>
            <a:spLocks noGrp="1"/>
          </p:cNvSpPr>
          <p:nvPr>
            <p:ph type="sldNum" sz="quarter" idx="10"/>
          </p:nvPr>
        </p:nvSpPr>
        <p:spPr/>
        <p:txBody>
          <a:bodyPr/>
          <a:lstStyle/>
          <a:p>
            <a:fld id="{EFA02508-6563-4AA8-83F9-68F8EF082350}" type="slidenum">
              <a:rPr lang="en-US" b="0" smtClean="0"/>
              <a:t>49</a:t>
            </a:fld>
            <a:endParaRPr lang="en-US" b="0" dirty="0"/>
          </a:p>
        </p:txBody>
      </p:sp>
      <p:sp>
        <p:nvSpPr>
          <p:cNvPr id="5" name="Rectangle 4">
            <a:extLst>
              <a:ext uri="{FF2B5EF4-FFF2-40B4-BE49-F238E27FC236}">
                <a16:creationId xmlns:a16="http://schemas.microsoft.com/office/drawing/2014/main" id="{D65E45FC-568D-41A5-8D82-85FEE809BA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C68A43C-6F80-4525-BE04-A9C26D15569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2509198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307DBDC-970C-48D5-A42F-A0CA9BE91C71}" type="slidenum">
              <a:rPr lang="en-US" b="0" smtClean="0"/>
              <a:t>5</a:t>
            </a:fld>
            <a:endParaRPr lang="en-US" b="0" dirty="0"/>
          </a:p>
        </p:txBody>
      </p:sp>
      <p:sp>
        <p:nvSpPr>
          <p:cNvPr id="5" name="Rectangle 4">
            <a:extLst>
              <a:ext uri="{FF2B5EF4-FFF2-40B4-BE49-F238E27FC236}">
                <a16:creationId xmlns:a16="http://schemas.microsoft.com/office/drawing/2014/main" id="{85B46C64-3A45-4BE3-B703-AFA7253B48B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C91FDF-2AFC-4522-8023-A7A4C067DF6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1048315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Applications composed of microservices.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Container deployment and orchestration.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Any OS, any cloud.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Service Fabric runs everywhere.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Windows development, the Service Fabric .NET SDK is integrated with Visual Studio and Powershell.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Stateless and stateful microservices for Service Fabric using microservices or containers.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 lifecycle management – support for full ALM Ci/CD.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Service Fabric is integrated with CI/CD tools such as Visual Studio Team Services, Jenkins, and Octopus Deploy.</a:t>
            </a:r>
          </a:p>
        </p:txBody>
      </p:sp>
      <p:sp>
        <p:nvSpPr>
          <p:cNvPr id="4" name="Slide Number Placeholder 3"/>
          <p:cNvSpPr>
            <a:spLocks noGrp="1"/>
          </p:cNvSpPr>
          <p:nvPr>
            <p:ph type="sldNum" sz="quarter" idx="10"/>
          </p:nvPr>
        </p:nvSpPr>
        <p:spPr/>
        <p:txBody>
          <a:bodyPr/>
          <a:lstStyle/>
          <a:p>
            <a:fld id="{EFA02508-6563-4AA8-83F9-68F8EF082350}" type="slidenum">
              <a:rPr lang="en-US" b="0" smtClean="0"/>
              <a:t>50</a:t>
            </a:fld>
            <a:endParaRPr lang="en-US" b="0" dirty="0"/>
          </a:p>
        </p:txBody>
      </p:sp>
      <p:sp>
        <p:nvSpPr>
          <p:cNvPr id="5" name="Rectangle 4">
            <a:extLst>
              <a:ext uri="{FF2B5EF4-FFF2-40B4-BE49-F238E27FC236}">
                <a16:creationId xmlns:a16="http://schemas.microsoft.com/office/drawing/2014/main" id="{A840CB61-75F2-4B57-B9FF-8B44458515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1BDC9E9-4B68-4D07-8149-96C0CB6816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2878127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Key capabilities: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Deploy to Azure or to on-premises datacenters that run Windows or Linux with zero code changes.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Develop scalable applications that are composed of microservices by using the Service Fabric programming models, containers, or any code.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Develop highly reliable stateless and stateful microservices.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the novel Reliable Actors programming model to create cloud objects with self contained code and state.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Deploy and orchestrate containers that include Windows containers and Linux containers.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Manage the lifecycle of your applications without any downtime, including breaking and nonbreaking upgrades.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Monitor and diagnose the health of your applications with auto repair.</a:t>
            </a:r>
          </a:p>
        </p:txBody>
      </p:sp>
      <p:sp>
        <p:nvSpPr>
          <p:cNvPr id="4" name="Slide Number Placeholder 3"/>
          <p:cNvSpPr>
            <a:spLocks noGrp="1"/>
          </p:cNvSpPr>
          <p:nvPr>
            <p:ph type="sldNum" sz="quarter" idx="10"/>
          </p:nvPr>
        </p:nvSpPr>
        <p:spPr/>
        <p:txBody>
          <a:bodyPr/>
          <a:lstStyle/>
          <a:p>
            <a:fld id="{EFA02508-6563-4AA8-83F9-68F8EF082350}" type="slidenum">
              <a:rPr lang="en-US" b="0" smtClean="0"/>
              <a:t>51</a:t>
            </a:fld>
            <a:endParaRPr lang="en-US" b="0" dirty="0"/>
          </a:p>
        </p:txBody>
      </p:sp>
      <p:sp>
        <p:nvSpPr>
          <p:cNvPr id="5" name="Rectangle 4">
            <a:extLst>
              <a:ext uri="{FF2B5EF4-FFF2-40B4-BE49-F238E27FC236}">
                <a16:creationId xmlns:a16="http://schemas.microsoft.com/office/drawing/2014/main" id="{8758BC50-A307-439F-A551-C7ECBF8061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1630DC3-E3FE-4244-85D8-68BA7EE3B1A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1191240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Creation, configuration, and management of a cluster of virtual machines that are preconfigured to run containerized applications.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Using an optimized configuration of popular open-source scheduling and orchestration tools.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ACS enables you to use your existing skills or draw upon a large and growing body of community expertise to deploy and manage container-based applications on Microsoft Azure.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ACS leverages Docker images to ensure that your application containers are fully portable.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Supports your choice of Kubernetes, DC/OS (powered by Apache Mesos), or Docker Swarm for orchestration.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Enterprise grade features of Azure while still maintaining application portability.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There are no fees for any of the software installed by default as part of ACS.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ACS is available for Standard A, D, DS, G, GS, F, and FS series Linux virtual machines.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You are only charged for the compute instances you choose, as well as the other underlying infrastructure resources consumed such as storage and networking.</a:t>
            </a:r>
          </a:p>
        </p:txBody>
      </p:sp>
      <p:sp>
        <p:nvSpPr>
          <p:cNvPr id="4" name="Slide Number Placeholder 3"/>
          <p:cNvSpPr>
            <a:spLocks noGrp="1"/>
          </p:cNvSpPr>
          <p:nvPr>
            <p:ph type="sldNum" sz="quarter" idx="10"/>
          </p:nvPr>
        </p:nvSpPr>
        <p:spPr/>
        <p:txBody>
          <a:bodyPr/>
          <a:lstStyle/>
          <a:p>
            <a:fld id="{EFA02508-6563-4AA8-83F9-68F8EF082350}" type="slidenum">
              <a:rPr lang="en-US" b="0" smtClean="0"/>
              <a:t>52</a:t>
            </a:fld>
            <a:endParaRPr lang="en-US" b="0" dirty="0"/>
          </a:p>
        </p:txBody>
      </p:sp>
      <p:sp>
        <p:nvSpPr>
          <p:cNvPr id="5" name="Rectangle 4">
            <a:extLst>
              <a:ext uri="{FF2B5EF4-FFF2-40B4-BE49-F238E27FC236}">
                <a16:creationId xmlns:a16="http://schemas.microsoft.com/office/drawing/2014/main" id="{3FB5D6A9-6108-45A2-9244-58BD320E96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B2D9ECD-CAA3-473F-B852-14226CB5302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2669190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EFA02508-6563-4AA8-83F9-68F8EF082350}" type="slidenum">
              <a:rPr lang="en-US" b="0" smtClean="0"/>
              <a:t>53</a:t>
            </a:fld>
            <a:endParaRPr lang="en-US" b="0" dirty="0"/>
          </a:p>
        </p:txBody>
      </p:sp>
      <p:sp>
        <p:nvSpPr>
          <p:cNvPr id="5" name="Rectangle 4">
            <a:extLst>
              <a:ext uri="{FF2B5EF4-FFF2-40B4-BE49-F238E27FC236}">
                <a16:creationId xmlns:a16="http://schemas.microsoft.com/office/drawing/2014/main" id="{C8BAA0E1-FD04-4CD6-8320-5F382DF827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E1BA331-0BD0-41A8-AD31-CB76B9B8F3C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4: Creating Managed Server Applications in Azure</a:t>
            </a:r>
          </a:p>
        </p:txBody>
      </p:sp>
    </p:spTree>
    <p:extLst>
      <p:ext uri="{BB962C8B-B14F-4D97-AF65-F5344CB8AC3E}">
        <p14:creationId xmlns:p14="http://schemas.microsoft.com/office/powerpoint/2010/main" val="3362180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54</a:t>
            </a:fld>
            <a:endParaRPr lang="en-US" b="0" dirty="0"/>
          </a:p>
        </p:txBody>
      </p:sp>
      <p:sp>
        <p:nvSpPr>
          <p:cNvPr id="5" name="Rectangle 4">
            <a:extLst>
              <a:ext uri="{FF2B5EF4-FFF2-40B4-BE49-F238E27FC236}">
                <a16:creationId xmlns:a16="http://schemas.microsoft.com/office/drawing/2014/main" id="{CE5B9FE3-4F4E-413C-980A-2341FF332B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3B3CA23-54BF-405D-B27E-F0D47A6A5F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617636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55</a:t>
            </a:fld>
            <a:endParaRPr lang="en-US" b="0" dirty="0"/>
          </a:p>
        </p:txBody>
      </p:sp>
      <p:sp>
        <p:nvSpPr>
          <p:cNvPr id="5" name="Rectangle 4">
            <a:extLst>
              <a:ext uri="{FF2B5EF4-FFF2-40B4-BE49-F238E27FC236}">
                <a16:creationId xmlns:a16="http://schemas.microsoft.com/office/drawing/2014/main" id="{8252A497-F5D4-4520-A22F-153E1ABEE23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BD72B14-580B-461B-8079-8DBFFB5E5C0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2869572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Recap Web Apps positioning in Azure compared to VMs.</a:t>
            </a:r>
          </a:p>
        </p:txBody>
      </p:sp>
      <p:sp>
        <p:nvSpPr>
          <p:cNvPr id="4" name="Slide Number Placeholder 3"/>
          <p:cNvSpPr>
            <a:spLocks noGrp="1"/>
          </p:cNvSpPr>
          <p:nvPr>
            <p:ph type="sldNum" sz="quarter" idx="10"/>
          </p:nvPr>
        </p:nvSpPr>
        <p:spPr/>
        <p:txBody>
          <a:bodyPr/>
          <a:lstStyle/>
          <a:p>
            <a:fld id="{4FC87885-CC64-4677-AEE0-FF4085F68090}" type="slidenum">
              <a:rPr lang="en-US" b="0" smtClean="0"/>
              <a:t>56</a:t>
            </a:fld>
            <a:endParaRPr lang="en-US" b="0" dirty="0"/>
          </a:p>
        </p:txBody>
      </p:sp>
      <p:sp>
        <p:nvSpPr>
          <p:cNvPr id="5" name="Rectangle 4">
            <a:extLst>
              <a:ext uri="{FF2B5EF4-FFF2-40B4-BE49-F238E27FC236}">
                <a16:creationId xmlns:a16="http://schemas.microsoft.com/office/drawing/2014/main" id="{1B72801C-2E9F-40CB-8B8E-88C2D534C2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17A09F8-F28E-429D-A247-AED05E287CD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4275581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We’re reviewing Web App deployment to justify Web App containers in the next slide.</a:t>
            </a:r>
          </a:p>
        </p:txBody>
      </p:sp>
      <p:sp>
        <p:nvSpPr>
          <p:cNvPr id="4" name="Slide Number Placeholder 3"/>
          <p:cNvSpPr>
            <a:spLocks noGrp="1"/>
          </p:cNvSpPr>
          <p:nvPr>
            <p:ph type="sldNum" sz="quarter" idx="10"/>
          </p:nvPr>
        </p:nvSpPr>
        <p:spPr/>
        <p:txBody>
          <a:bodyPr/>
          <a:lstStyle/>
          <a:p>
            <a:fld id="{4FC87885-CC64-4677-AEE0-FF4085F68090}" type="slidenum">
              <a:rPr lang="en-US" b="0" smtClean="0"/>
              <a:t>57</a:t>
            </a:fld>
            <a:endParaRPr lang="en-US" b="0" dirty="0"/>
          </a:p>
        </p:txBody>
      </p:sp>
      <p:sp>
        <p:nvSpPr>
          <p:cNvPr id="5" name="Rectangle 4">
            <a:extLst>
              <a:ext uri="{FF2B5EF4-FFF2-40B4-BE49-F238E27FC236}">
                <a16:creationId xmlns:a16="http://schemas.microsoft.com/office/drawing/2014/main" id="{00FC1EE5-AE22-498B-B475-1C4648361F3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FCC6D59-9651-4921-8201-2E830592583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868385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Containers are positioned as a way to streamline the traditional develop-deploy workflow that is strenuous to all teams in an organization.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Web App for Containers can receive the streamlined containers integrating with an existing well-known workflow.</a:t>
            </a:r>
          </a:p>
        </p:txBody>
      </p:sp>
      <p:sp>
        <p:nvSpPr>
          <p:cNvPr id="4" name="Slide Number Placeholder 3"/>
          <p:cNvSpPr>
            <a:spLocks noGrp="1"/>
          </p:cNvSpPr>
          <p:nvPr>
            <p:ph type="sldNum" sz="quarter" idx="10"/>
          </p:nvPr>
        </p:nvSpPr>
        <p:spPr/>
        <p:txBody>
          <a:bodyPr/>
          <a:lstStyle/>
          <a:p>
            <a:fld id="{4FC87885-CC64-4677-AEE0-FF4085F68090}" type="slidenum">
              <a:rPr lang="en-US" b="0" smtClean="0"/>
              <a:t>58</a:t>
            </a:fld>
            <a:endParaRPr lang="en-US" b="0" dirty="0"/>
          </a:p>
        </p:txBody>
      </p:sp>
      <p:sp>
        <p:nvSpPr>
          <p:cNvPr id="5" name="Rectangle 4">
            <a:extLst>
              <a:ext uri="{FF2B5EF4-FFF2-40B4-BE49-F238E27FC236}">
                <a16:creationId xmlns:a16="http://schemas.microsoft.com/office/drawing/2014/main" id="{17DAAA5C-B569-413A-869F-EA6CB3FC52B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1A15341-3779-4F76-8A9D-AC10E36FA04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584323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59</a:t>
            </a:fld>
            <a:endParaRPr lang="en-US" b="0" dirty="0"/>
          </a:p>
        </p:txBody>
      </p:sp>
      <p:sp>
        <p:nvSpPr>
          <p:cNvPr id="5" name="Rectangle 4">
            <a:extLst>
              <a:ext uri="{FF2B5EF4-FFF2-40B4-BE49-F238E27FC236}">
                <a16:creationId xmlns:a16="http://schemas.microsoft.com/office/drawing/2014/main" id="{D8038D79-F1A8-452C-969E-34A4BF38AFB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59C5720-C01C-4ED8-B06D-B0C146EAEB2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62021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Navigate to the Microservices page and scroll down to show the reference architecture diagram.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reference solution using Azure Container Service.</a:t>
            </a:r>
          </a:p>
        </p:txBody>
      </p:sp>
      <p:sp>
        <p:nvSpPr>
          <p:cNvPr id="4" name="Slide Number Placeholder 3"/>
          <p:cNvSpPr>
            <a:spLocks noGrp="1"/>
          </p:cNvSpPr>
          <p:nvPr>
            <p:ph type="sldNum" sz="quarter" idx="10"/>
          </p:nvPr>
        </p:nvSpPr>
        <p:spPr/>
        <p:txBody>
          <a:bodyPr/>
          <a:lstStyle/>
          <a:p>
            <a:fld id="{5307DBDC-970C-48D5-A42F-A0CA9BE91C71}" type="slidenum">
              <a:rPr lang="en-US" b="0" smtClean="0"/>
              <a:t>6</a:t>
            </a:fld>
            <a:endParaRPr lang="en-US" b="0" dirty="0"/>
          </a:p>
        </p:txBody>
      </p:sp>
      <p:sp>
        <p:nvSpPr>
          <p:cNvPr id="5" name="Rectangle 4">
            <a:extLst>
              <a:ext uri="{FF2B5EF4-FFF2-40B4-BE49-F238E27FC236}">
                <a16:creationId xmlns:a16="http://schemas.microsoft.com/office/drawing/2014/main" id="{DFD81386-3C31-4C26-89D8-EAA60D0A3EA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5003A13-2FF7-4643-BB92-4C4116A684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401331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API Apps are specialized version of Web Apps used specifically to host REST APIs.</a:t>
            </a:r>
          </a:p>
        </p:txBody>
      </p:sp>
      <p:sp>
        <p:nvSpPr>
          <p:cNvPr id="4" name="Slide Number Placeholder 3"/>
          <p:cNvSpPr>
            <a:spLocks noGrp="1"/>
          </p:cNvSpPr>
          <p:nvPr>
            <p:ph type="sldNum" sz="quarter" idx="10"/>
          </p:nvPr>
        </p:nvSpPr>
        <p:spPr/>
        <p:txBody>
          <a:bodyPr/>
          <a:lstStyle/>
          <a:p>
            <a:fld id="{4FC87885-CC64-4677-AEE0-FF4085F68090}" type="slidenum">
              <a:rPr lang="en-US" b="0" smtClean="0"/>
              <a:t>60</a:t>
            </a:fld>
            <a:endParaRPr lang="en-US" b="0" dirty="0"/>
          </a:p>
        </p:txBody>
      </p:sp>
      <p:sp>
        <p:nvSpPr>
          <p:cNvPr id="5" name="Rectangle 4">
            <a:extLst>
              <a:ext uri="{FF2B5EF4-FFF2-40B4-BE49-F238E27FC236}">
                <a16:creationId xmlns:a16="http://schemas.microsoft.com/office/drawing/2014/main" id="{199D0FF9-E7C0-497A-9060-6C01818518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B9D1C03-A00A-4D89-8058-22231EAFCC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047946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It’s easy for students to say that “all corporate assets must be private.”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Throw a curveball by asking them to consider using well-known public images to save effort and time instead of authoring new images. For example, they can use the well-known ASP.NET Core image as a starting point for their application.</a:t>
            </a:r>
          </a:p>
        </p:txBody>
      </p:sp>
      <p:sp>
        <p:nvSpPr>
          <p:cNvPr id="4" name="Slide Number Placeholder 3"/>
          <p:cNvSpPr>
            <a:spLocks noGrp="1"/>
          </p:cNvSpPr>
          <p:nvPr>
            <p:ph type="sldNum" sz="quarter" idx="10"/>
          </p:nvPr>
        </p:nvSpPr>
        <p:spPr/>
        <p:txBody>
          <a:bodyPr/>
          <a:lstStyle/>
          <a:p>
            <a:fld id="{4FC87885-CC64-4677-AEE0-FF4085F68090}" type="slidenum">
              <a:rPr lang="en-US" b="0" smtClean="0"/>
              <a:t>61</a:t>
            </a:fld>
            <a:endParaRPr lang="en-US" b="0" dirty="0"/>
          </a:p>
        </p:txBody>
      </p:sp>
      <p:sp>
        <p:nvSpPr>
          <p:cNvPr id="5" name="Rectangle 4">
            <a:extLst>
              <a:ext uri="{FF2B5EF4-FFF2-40B4-BE49-F238E27FC236}">
                <a16:creationId xmlns:a16="http://schemas.microsoft.com/office/drawing/2014/main" id="{098C6C1B-A89F-499D-8189-9278CA63AB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4E7191-D31D-478D-AF05-94A5F4F0641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3169026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62</a:t>
            </a:fld>
            <a:endParaRPr lang="en-US" b="0" dirty="0"/>
          </a:p>
        </p:txBody>
      </p:sp>
      <p:sp>
        <p:nvSpPr>
          <p:cNvPr id="5" name="Rectangle 4">
            <a:extLst>
              <a:ext uri="{FF2B5EF4-FFF2-40B4-BE49-F238E27FC236}">
                <a16:creationId xmlns:a16="http://schemas.microsoft.com/office/drawing/2014/main" id="{1BAE8DC0-FFF3-47C9-9DEF-EC5B189657A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929FCED-B907-47E7-BCB2-AFE628A6E7C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4189866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Line = How much you have provisioned or paying for (always account for overhead and over-provisioning).</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Rectangles = Actual utilization.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talk about the space between the utilization and the line as “lost money” due to servers not having psychic powers.</a:t>
            </a:r>
          </a:p>
        </p:txBody>
      </p:sp>
      <p:sp>
        <p:nvSpPr>
          <p:cNvPr id="4" name="Slide Number Placeholder 3"/>
          <p:cNvSpPr>
            <a:spLocks noGrp="1"/>
          </p:cNvSpPr>
          <p:nvPr>
            <p:ph type="sldNum" sz="quarter" idx="10"/>
          </p:nvPr>
        </p:nvSpPr>
        <p:spPr/>
        <p:txBody>
          <a:bodyPr/>
          <a:lstStyle/>
          <a:p>
            <a:fld id="{4FC87885-CC64-4677-AEE0-FF4085F68090}" type="slidenum">
              <a:rPr lang="en-US" b="0" smtClean="0"/>
              <a:t>63</a:t>
            </a:fld>
            <a:endParaRPr lang="en-US" b="0" dirty="0"/>
          </a:p>
        </p:txBody>
      </p:sp>
      <p:sp>
        <p:nvSpPr>
          <p:cNvPr id="5" name="Rectangle 4">
            <a:extLst>
              <a:ext uri="{FF2B5EF4-FFF2-40B4-BE49-F238E27FC236}">
                <a16:creationId xmlns:a16="http://schemas.microsoft.com/office/drawing/2014/main" id="{9E8B28C4-ACA4-4E9C-BAEB-1AD5BDC2EE6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D353A22-4B1C-41FB-A37F-305BA95B39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7206347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Billing matches utilization almost exactly.</a:t>
            </a:r>
          </a:p>
        </p:txBody>
      </p:sp>
      <p:sp>
        <p:nvSpPr>
          <p:cNvPr id="4" name="Slide Number Placeholder 3"/>
          <p:cNvSpPr>
            <a:spLocks noGrp="1"/>
          </p:cNvSpPr>
          <p:nvPr>
            <p:ph type="sldNum" sz="quarter" idx="10"/>
          </p:nvPr>
        </p:nvSpPr>
        <p:spPr/>
        <p:txBody>
          <a:bodyPr/>
          <a:lstStyle/>
          <a:p>
            <a:fld id="{4FC87885-CC64-4677-AEE0-FF4085F68090}" type="slidenum">
              <a:rPr lang="en-US" b="0" smtClean="0"/>
              <a:t>64</a:t>
            </a:fld>
            <a:endParaRPr lang="en-US" b="0" dirty="0"/>
          </a:p>
        </p:txBody>
      </p:sp>
      <p:sp>
        <p:nvSpPr>
          <p:cNvPr id="5" name="Rectangle 4">
            <a:extLst>
              <a:ext uri="{FF2B5EF4-FFF2-40B4-BE49-F238E27FC236}">
                <a16:creationId xmlns:a16="http://schemas.microsoft.com/office/drawing/2014/main" id="{58308041-D8DD-47E5-AA74-C51AA514B2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CAAEF77-C1F2-499B-B7ED-21921FEADCC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896862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Talk about how WebJobs evolved to Functions.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Position Functions against the closest competitor, AWS Lambda.</a:t>
            </a:r>
          </a:p>
        </p:txBody>
      </p:sp>
      <p:sp>
        <p:nvSpPr>
          <p:cNvPr id="4" name="Slide Number Placeholder 3"/>
          <p:cNvSpPr>
            <a:spLocks noGrp="1"/>
          </p:cNvSpPr>
          <p:nvPr>
            <p:ph type="sldNum" sz="quarter" idx="10"/>
          </p:nvPr>
        </p:nvSpPr>
        <p:spPr/>
        <p:txBody>
          <a:bodyPr/>
          <a:lstStyle/>
          <a:p>
            <a:fld id="{4FC87885-CC64-4677-AEE0-FF4085F68090}" type="slidenum">
              <a:rPr lang="en-US" b="0" smtClean="0"/>
              <a:t>65</a:t>
            </a:fld>
            <a:endParaRPr lang="en-US" b="0" dirty="0"/>
          </a:p>
        </p:txBody>
      </p:sp>
      <p:sp>
        <p:nvSpPr>
          <p:cNvPr id="5" name="Rectangle 4">
            <a:extLst>
              <a:ext uri="{FF2B5EF4-FFF2-40B4-BE49-F238E27FC236}">
                <a16:creationId xmlns:a16="http://schemas.microsoft.com/office/drawing/2014/main" id="{DF9DB907-7C54-4FF7-821D-02A327571BB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E44D6B7-C320-4C2D-B517-E606F0556A0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503009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66</a:t>
            </a:fld>
            <a:endParaRPr lang="en-US" b="0" dirty="0"/>
          </a:p>
        </p:txBody>
      </p:sp>
      <p:sp>
        <p:nvSpPr>
          <p:cNvPr id="5" name="Rectangle 4">
            <a:extLst>
              <a:ext uri="{FF2B5EF4-FFF2-40B4-BE49-F238E27FC236}">
                <a16:creationId xmlns:a16="http://schemas.microsoft.com/office/drawing/2014/main" id="{0B1924A0-D1C0-4C52-B70A-F5988740E9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B66152D-8E24-4EA7-9026-A970BC633C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818459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67</a:t>
            </a:fld>
            <a:endParaRPr lang="en-US" b="0" dirty="0"/>
          </a:p>
        </p:txBody>
      </p:sp>
      <p:sp>
        <p:nvSpPr>
          <p:cNvPr id="5" name="Rectangle 4">
            <a:extLst>
              <a:ext uri="{FF2B5EF4-FFF2-40B4-BE49-F238E27FC236}">
                <a16:creationId xmlns:a16="http://schemas.microsoft.com/office/drawing/2014/main" id="{45547550-6F0A-4398-BD2A-F1A148A4214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D0F1A47-5094-458A-A89F-67A42F4194C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110650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each service, give an example of an integration that may make sense.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Example: An event hub message can trigger an Azure Function that performs additional processing on the message.</a:t>
            </a:r>
          </a:p>
        </p:txBody>
      </p:sp>
      <p:sp>
        <p:nvSpPr>
          <p:cNvPr id="4" name="Slide Number Placeholder 3"/>
          <p:cNvSpPr>
            <a:spLocks noGrp="1"/>
          </p:cNvSpPr>
          <p:nvPr>
            <p:ph type="sldNum" sz="quarter" idx="10"/>
          </p:nvPr>
        </p:nvSpPr>
        <p:spPr/>
        <p:txBody>
          <a:bodyPr/>
          <a:lstStyle/>
          <a:p>
            <a:fld id="{4FC87885-CC64-4677-AEE0-FF4085F68090}" type="slidenum">
              <a:rPr lang="en-US" b="0" smtClean="0"/>
              <a:t>68</a:t>
            </a:fld>
            <a:endParaRPr lang="en-US" b="0" dirty="0"/>
          </a:p>
        </p:txBody>
      </p:sp>
      <p:sp>
        <p:nvSpPr>
          <p:cNvPr id="5" name="Rectangle 4">
            <a:extLst>
              <a:ext uri="{FF2B5EF4-FFF2-40B4-BE49-F238E27FC236}">
                <a16:creationId xmlns:a16="http://schemas.microsoft.com/office/drawing/2014/main" id="{36F0487C-0643-4BE5-AC25-462FEAA279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14C98A6-E246-4FF0-B706-B5A5E1DB56A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786229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Immediate example could be an Azure Function that is triggered by Event Grid whenever a resource group deployment is complete to add tag metadata to the resource group using PowerShell and the Azure PowerShell module.</a:t>
            </a:r>
          </a:p>
        </p:txBody>
      </p:sp>
      <p:sp>
        <p:nvSpPr>
          <p:cNvPr id="4" name="Slide Number Placeholder 3"/>
          <p:cNvSpPr>
            <a:spLocks noGrp="1"/>
          </p:cNvSpPr>
          <p:nvPr>
            <p:ph type="sldNum" sz="quarter" idx="10"/>
          </p:nvPr>
        </p:nvSpPr>
        <p:spPr/>
        <p:txBody>
          <a:bodyPr/>
          <a:lstStyle/>
          <a:p>
            <a:fld id="{4FC87885-CC64-4677-AEE0-FF4085F68090}" type="slidenum">
              <a:rPr lang="en-US" b="0" smtClean="0"/>
              <a:t>69</a:t>
            </a:fld>
            <a:endParaRPr lang="en-US" b="0" dirty="0"/>
          </a:p>
        </p:txBody>
      </p:sp>
      <p:sp>
        <p:nvSpPr>
          <p:cNvPr id="5" name="Rectangle 4">
            <a:extLst>
              <a:ext uri="{FF2B5EF4-FFF2-40B4-BE49-F238E27FC236}">
                <a16:creationId xmlns:a16="http://schemas.microsoft.com/office/drawing/2014/main" id="{2082CB68-CB36-4CFA-977A-15A91C31511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ED2299F-FDB2-4C3B-9BCF-238BB7884A0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366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5307DBDC-970C-48D5-A42F-A0CA9BE91C71}" type="slidenum">
              <a:rPr lang="en-US" b="0" smtClean="0"/>
              <a:t>7</a:t>
            </a:fld>
            <a:endParaRPr lang="en-US" b="0" dirty="0"/>
          </a:p>
        </p:txBody>
      </p:sp>
      <p:sp>
        <p:nvSpPr>
          <p:cNvPr id="5" name="Rectangle 4">
            <a:extLst>
              <a:ext uri="{FF2B5EF4-FFF2-40B4-BE49-F238E27FC236}">
                <a16:creationId xmlns:a16="http://schemas.microsoft.com/office/drawing/2014/main" id="{24193DE4-7FAE-4AB5-A3DB-E6C9F93AD1C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58C8FBC-A191-4CB1-AEDD-7B6EAC1FA0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27694796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70</a:t>
            </a:fld>
            <a:endParaRPr lang="en-US" b="0" dirty="0"/>
          </a:p>
        </p:txBody>
      </p:sp>
      <p:sp>
        <p:nvSpPr>
          <p:cNvPr id="5" name="Rectangle 4">
            <a:extLst>
              <a:ext uri="{FF2B5EF4-FFF2-40B4-BE49-F238E27FC236}">
                <a16:creationId xmlns:a16="http://schemas.microsoft.com/office/drawing/2014/main" id="{88A04F30-9A96-4F2C-A048-8262A7BF185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A02E08C-715A-4769-9BB5-66A9CF2497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886363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71</a:t>
            </a:fld>
            <a:endParaRPr lang="en-US" b="0" dirty="0"/>
          </a:p>
        </p:txBody>
      </p:sp>
      <p:sp>
        <p:nvSpPr>
          <p:cNvPr id="5" name="Rectangle 4">
            <a:extLst>
              <a:ext uri="{FF2B5EF4-FFF2-40B4-BE49-F238E27FC236}">
                <a16:creationId xmlns:a16="http://schemas.microsoft.com/office/drawing/2014/main" id="{3874D108-9B9E-4DDE-9888-CE1503D9B5F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E8BD582-02C0-43AA-AB8D-294EAAD05CB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940652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Logic apps are designed for code-free or code-minimal automation and integration scenarios.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They provide: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 No code designer for rapid creation of integration solutions.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 Dozens of pre-built templates to get started.</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 Out of box support for popular SaaS and on-premises apps.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 Use with custom API apps of your own.</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 Biztalk APIs for expert integration scenarios.</a:t>
            </a:r>
          </a:p>
        </p:txBody>
      </p:sp>
      <p:sp>
        <p:nvSpPr>
          <p:cNvPr id="4" name="Slide Number Placeholder 3"/>
          <p:cNvSpPr>
            <a:spLocks noGrp="1"/>
          </p:cNvSpPr>
          <p:nvPr>
            <p:ph type="sldNum" sz="quarter" idx="10"/>
          </p:nvPr>
        </p:nvSpPr>
        <p:spPr/>
        <p:txBody>
          <a:bodyPr/>
          <a:lstStyle/>
          <a:p>
            <a:fld id="{4FC87885-CC64-4677-AEE0-FF4085F68090}" type="slidenum">
              <a:rPr lang="en-US" b="0" smtClean="0"/>
              <a:t>72</a:t>
            </a:fld>
            <a:endParaRPr lang="en-US" b="0" dirty="0"/>
          </a:p>
        </p:txBody>
      </p:sp>
      <p:sp>
        <p:nvSpPr>
          <p:cNvPr id="5" name="Rectangle 4">
            <a:extLst>
              <a:ext uri="{FF2B5EF4-FFF2-40B4-BE49-F238E27FC236}">
                <a16:creationId xmlns:a16="http://schemas.microsoft.com/office/drawing/2014/main" id="{CC6D7A9B-EF5F-4D6E-A711-44DAE5BAAFE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43C5D5C-FD57-463D-821D-C4D40629838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623408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think of Logic Apps as being like toy bricks for integration- you select your bricks and snap together an app.</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For example, you could use the Twitter Connector to read tweets of interest and write them to SQL Database using the Microsoft SQL Connector.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Or, you could use the Azure Service Bus Connector to queue processing that you will run on HDInsight against some big data, and then send the result via an SMS message using the Twilio connector.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All of this is performed by configuring the connectors, declaratively instead of by writing code.</a:t>
            </a:r>
          </a:p>
        </p:txBody>
      </p:sp>
      <p:sp>
        <p:nvSpPr>
          <p:cNvPr id="4" name="Slide Number Placeholder 3"/>
          <p:cNvSpPr>
            <a:spLocks noGrp="1"/>
          </p:cNvSpPr>
          <p:nvPr>
            <p:ph type="sldNum" sz="quarter" idx="10"/>
          </p:nvPr>
        </p:nvSpPr>
        <p:spPr/>
        <p:txBody>
          <a:bodyPr/>
          <a:lstStyle/>
          <a:p>
            <a:fld id="{4FC87885-CC64-4677-AEE0-FF4085F68090}" type="slidenum">
              <a:rPr lang="en-US" b="0" smtClean="0"/>
              <a:t>73</a:t>
            </a:fld>
            <a:endParaRPr lang="en-US" b="0" dirty="0"/>
          </a:p>
        </p:txBody>
      </p:sp>
      <p:sp>
        <p:nvSpPr>
          <p:cNvPr id="5" name="Rectangle 4">
            <a:extLst>
              <a:ext uri="{FF2B5EF4-FFF2-40B4-BE49-F238E27FC236}">
                <a16:creationId xmlns:a16="http://schemas.microsoft.com/office/drawing/2014/main" id="{6B20EAB6-CC75-471D-847C-E7925DCDF2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F7C446A-505C-42AC-A4BD-19265930CA2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6990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The main components of a Logic App are as follows: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Workflow: The business process described as a series of steps, in an acyclic graph (loops are not supported).</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Triggers: The step that starts a new workflow instance.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Actions: A step in a workflow, typically a Connector or a custom API App.</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Connector: A special case of API App ready made to integrate a specific service (e.g. Twitter) or data source (e.g. SQL </a:t>
            </a:r>
            <a:r>
              <a:rPr lang="en-US" sz="1000" dirty="0">
                <a:effectLst/>
                <a:latin typeface="Arial" panose="020B0604020202020204" pitchFamily="34" charset="0"/>
                <a:ea typeface="Calibri" panose="020F0502020204030204" pitchFamily="34" charset="0"/>
                <a:cs typeface="Times New Roman" panose="02020603050405020304" pitchFamily="18" charset="0"/>
              </a:rPr>
              <a:t>Server).</a:t>
            </a:r>
          </a:p>
        </p:txBody>
      </p:sp>
      <p:sp>
        <p:nvSpPr>
          <p:cNvPr id="4" name="Slide Number Placeholder 3"/>
          <p:cNvSpPr>
            <a:spLocks noGrp="1"/>
          </p:cNvSpPr>
          <p:nvPr>
            <p:ph type="sldNum" sz="quarter" idx="10"/>
          </p:nvPr>
        </p:nvSpPr>
        <p:spPr/>
        <p:txBody>
          <a:bodyPr/>
          <a:lstStyle/>
          <a:p>
            <a:fld id="{4FC87885-CC64-4677-AEE0-FF4085F68090}" type="slidenum">
              <a:rPr lang="en-US" b="0" smtClean="0"/>
              <a:t>74</a:t>
            </a:fld>
            <a:endParaRPr lang="en-US" b="0" dirty="0"/>
          </a:p>
        </p:txBody>
      </p:sp>
      <p:sp>
        <p:nvSpPr>
          <p:cNvPr id="5" name="Rectangle 4">
            <a:extLst>
              <a:ext uri="{FF2B5EF4-FFF2-40B4-BE49-F238E27FC236}">
                <a16:creationId xmlns:a16="http://schemas.microsoft.com/office/drawing/2014/main" id="{9E3F5714-9EA4-45AC-8D83-C6516972BED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2F602B7-11A6-468E-B800-1AA9303D7B2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05757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Explain to the students how the Twitter Connector triggers the workflow and the Dropbox connector stores the content of the Tweet as a text file.</a:t>
            </a:r>
          </a:p>
        </p:txBody>
      </p:sp>
      <p:sp>
        <p:nvSpPr>
          <p:cNvPr id="4" name="Slide Number Placeholder 3"/>
          <p:cNvSpPr>
            <a:spLocks noGrp="1"/>
          </p:cNvSpPr>
          <p:nvPr>
            <p:ph type="sldNum" sz="quarter" idx="10"/>
          </p:nvPr>
        </p:nvSpPr>
        <p:spPr/>
        <p:txBody>
          <a:bodyPr/>
          <a:lstStyle/>
          <a:p>
            <a:fld id="{4FC87885-CC64-4677-AEE0-FF4085F68090}" type="slidenum">
              <a:rPr lang="en-US" b="0" smtClean="0"/>
              <a:t>75</a:t>
            </a:fld>
            <a:endParaRPr lang="en-US" b="0" dirty="0"/>
          </a:p>
        </p:txBody>
      </p:sp>
      <p:sp>
        <p:nvSpPr>
          <p:cNvPr id="5" name="Rectangle 4">
            <a:extLst>
              <a:ext uri="{FF2B5EF4-FFF2-40B4-BE49-F238E27FC236}">
                <a16:creationId xmlns:a16="http://schemas.microsoft.com/office/drawing/2014/main" id="{E0D86986-5EC6-4679-BB5B-E8343B7D2EB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C791B1D-59AF-47A8-84BA-5614DF4B28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3256716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connectors to SaaS and on-premises apps are simply API Apps that are integrated by Logic Apps as first-class citizens.</a:t>
            </a:r>
          </a:p>
        </p:txBody>
      </p:sp>
      <p:sp>
        <p:nvSpPr>
          <p:cNvPr id="4" name="Slide Number Placeholder 3"/>
          <p:cNvSpPr>
            <a:spLocks noGrp="1"/>
          </p:cNvSpPr>
          <p:nvPr>
            <p:ph type="sldNum" sz="quarter" idx="10"/>
          </p:nvPr>
        </p:nvSpPr>
        <p:spPr/>
        <p:txBody>
          <a:bodyPr/>
          <a:lstStyle/>
          <a:p>
            <a:fld id="{4FC87885-CC64-4677-AEE0-FF4085F68090}" type="slidenum">
              <a:rPr lang="en-US" b="0" smtClean="0"/>
              <a:t>76</a:t>
            </a:fld>
            <a:endParaRPr lang="en-US" b="0" dirty="0"/>
          </a:p>
        </p:txBody>
      </p:sp>
      <p:sp>
        <p:nvSpPr>
          <p:cNvPr id="5" name="Rectangle 4">
            <a:extLst>
              <a:ext uri="{FF2B5EF4-FFF2-40B4-BE49-F238E27FC236}">
                <a16:creationId xmlns:a16="http://schemas.microsoft.com/office/drawing/2014/main" id="{68FEFE52-E66A-4FDC-A50F-5AF20CBAAEC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796AB9B-03B3-433C-8133-27EC9FC04B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41071952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strip out headers that expose implementation information about your REST API. For example, your application can use an API Management proxy instead of Azure Search directly so that you can strip out your Azure Search account-specific information in headers and the response.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also manipulate the response from your API to meet a specific standard required by a client app or mobile device.</a:t>
            </a:r>
          </a:p>
        </p:txBody>
      </p:sp>
      <p:sp>
        <p:nvSpPr>
          <p:cNvPr id="4" name="Slide Number Placeholder 3"/>
          <p:cNvSpPr>
            <a:spLocks noGrp="1"/>
          </p:cNvSpPr>
          <p:nvPr>
            <p:ph type="sldNum" sz="quarter" idx="10"/>
          </p:nvPr>
        </p:nvSpPr>
        <p:spPr/>
        <p:txBody>
          <a:bodyPr/>
          <a:lstStyle/>
          <a:p>
            <a:fld id="{4FC87885-CC64-4677-AEE0-FF4085F68090}" type="slidenum">
              <a:rPr lang="en-US" b="0" smtClean="0"/>
              <a:t>77</a:t>
            </a:fld>
            <a:endParaRPr lang="en-US" b="0" dirty="0"/>
          </a:p>
        </p:txBody>
      </p:sp>
      <p:sp>
        <p:nvSpPr>
          <p:cNvPr id="5" name="Rectangle 4">
            <a:extLst>
              <a:ext uri="{FF2B5EF4-FFF2-40B4-BE49-F238E27FC236}">
                <a16:creationId xmlns:a16="http://schemas.microsoft.com/office/drawing/2014/main" id="{7FBFC7EF-9CD8-4FE8-87A8-9BEACF633A8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18B866B-0442-46B3-831F-654753E36D0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628686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78</a:t>
            </a:fld>
            <a:endParaRPr lang="en-US" b="0" dirty="0"/>
          </a:p>
        </p:txBody>
      </p:sp>
      <p:sp>
        <p:nvSpPr>
          <p:cNvPr id="5" name="Rectangle 4">
            <a:extLst>
              <a:ext uri="{FF2B5EF4-FFF2-40B4-BE49-F238E27FC236}">
                <a16:creationId xmlns:a16="http://schemas.microsoft.com/office/drawing/2014/main" id="{4B9C78EC-30EA-43C4-81D2-62F1BD944A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A5C37F1-AA21-4896-80F1-DFEFD5CC08B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40618503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79</a:t>
            </a:fld>
            <a:endParaRPr lang="en-US" b="0" dirty="0"/>
          </a:p>
        </p:txBody>
      </p:sp>
      <p:sp>
        <p:nvSpPr>
          <p:cNvPr id="5" name="Rectangle 4">
            <a:extLst>
              <a:ext uri="{FF2B5EF4-FFF2-40B4-BE49-F238E27FC236}">
                <a16:creationId xmlns:a16="http://schemas.microsoft.com/office/drawing/2014/main" id="{4BC5A16A-1408-48C6-8BA1-878126502DC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3679F55-5DB1-4D71-82FF-911D364A4DC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90740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Show the students the webpage for the guide.</a:t>
            </a:r>
          </a:p>
        </p:txBody>
      </p:sp>
      <p:sp>
        <p:nvSpPr>
          <p:cNvPr id="4" name="Slide Number Placeholder 3"/>
          <p:cNvSpPr>
            <a:spLocks noGrp="1"/>
          </p:cNvSpPr>
          <p:nvPr>
            <p:ph type="sldNum" sz="quarter" idx="10"/>
          </p:nvPr>
        </p:nvSpPr>
        <p:spPr/>
        <p:txBody>
          <a:bodyPr/>
          <a:lstStyle/>
          <a:p>
            <a:fld id="{5307DBDC-970C-48D5-A42F-A0CA9BE91C71}" type="slidenum">
              <a:rPr lang="en-US" b="0" smtClean="0"/>
              <a:t>8</a:t>
            </a:fld>
            <a:endParaRPr lang="en-US" b="0" dirty="0"/>
          </a:p>
        </p:txBody>
      </p:sp>
      <p:sp>
        <p:nvSpPr>
          <p:cNvPr id="5" name="Rectangle 4">
            <a:extLst>
              <a:ext uri="{FF2B5EF4-FFF2-40B4-BE49-F238E27FC236}">
                <a16:creationId xmlns:a16="http://schemas.microsoft.com/office/drawing/2014/main" id="{A1FA2515-F317-43BB-A919-2857603C0D1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9B3E5E3-4CB1-4821-8957-A2A9B911FBE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Application Architecture Patterns in Azure</a:t>
            </a:r>
          </a:p>
        </p:txBody>
      </p:sp>
    </p:spTree>
    <p:extLst>
      <p:ext uri="{BB962C8B-B14F-4D97-AF65-F5344CB8AC3E}">
        <p14:creationId xmlns:p14="http://schemas.microsoft.com/office/powerpoint/2010/main" val="1938357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can start with a very basic design for our application.</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architecture contains a Web App and a SQL Database within a resource group using Azure AD for authentication.</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It’s also a recommendation to host both the app services as the SQL database in the same Azure region in order to minimize network latency.</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FC87885-CC64-4677-AEE0-FF4085F68090}" type="slidenum">
              <a:rPr lang="en-US" b="0" smtClean="0"/>
              <a:t>80</a:t>
            </a:fld>
            <a:endParaRPr lang="en-US" b="0" dirty="0"/>
          </a:p>
        </p:txBody>
      </p:sp>
      <p:sp>
        <p:nvSpPr>
          <p:cNvPr id="5" name="Rectangle 4">
            <a:extLst>
              <a:ext uri="{FF2B5EF4-FFF2-40B4-BE49-F238E27FC236}">
                <a16:creationId xmlns:a16="http://schemas.microsoft.com/office/drawing/2014/main" id="{B00CC15E-787B-4326-9CF1-1D6EB9D0C20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794E6A-1BB4-4EA2-A274-7651450915F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8713202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81</a:t>
            </a:fld>
            <a:endParaRPr lang="en-US" b="0" dirty="0"/>
          </a:p>
        </p:txBody>
      </p:sp>
      <p:sp>
        <p:nvSpPr>
          <p:cNvPr id="5" name="Rectangle 4">
            <a:extLst>
              <a:ext uri="{FF2B5EF4-FFF2-40B4-BE49-F238E27FC236}">
                <a16:creationId xmlns:a16="http://schemas.microsoft.com/office/drawing/2014/main" id="{31B27AD2-3BEB-45D5-B45B-60040A95142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895A6C8-32D0-44E1-BDB4-8D96FA0007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2299881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82</a:t>
            </a:fld>
            <a:endParaRPr lang="en-US" b="0" dirty="0"/>
          </a:p>
        </p:txBody>
      </p:sp>
      <p:sp>
        <p:nvSpPr>
          <p:cNvPr id="5" name="Rectangle 4">
            <a:extLst>
              <a:ext uri="{FF2B5EF4-FFF2-40B4-BE49-F238E27FC236}">
                <a16:creationId xmlns:a16="http://schemas.microsoft.com/office/drawing/2014/main" id="{00142EC2-1C8D-4E11-8EA0-8D40D769E6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D0F0966-C09F-43D7-AF6B-0E7AD5651E0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6919586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83</a:t>
            </a:fld>
            <a:endParaRPr lang="en-US" b="0" dirty="0"/>
          </a:p>
        </p:txBody>
      </p:sp>
      <p:sp>
        <p:nvSpPr>
          <p:cNvPr id="5" name="Rectangle 4">
            <a:extLst>
              <a:ext uri="{FF2B5EF4-FFF2-40B4-BE49-F238E27FC236}">
                <a16:creationId xmlns:a16="http://schemas.microsoft.com/office/drawing/2014/main" id="{EF2E82A1-EC65-4472-8850-101E2EBD78F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70F46E4-278D-4E33-B9E1-A3D345A3CA7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42903627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User uses the custom DNS name to request a website.</a:t>
            </a:r>
          </a:p>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Azure routes the custom DNS name to the actual DNS name at *.trafficmanager.net.</a:t>
            </a:r>
          </a:p>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The actual DNS routes the request to Traffic Manager.</a:t>
            </a:r>
          </a:p>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Traffic Manager picks the correct endpoint based on algorithm.</a:t>
            </a:r>
          </a:p>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The user is returned the data from the correct endpoint.</a:t>
            </a:r>
          </a:p>
          <a:p>
            <a:pPr marL="228600" marR="0" lvl="0" indent="-228600">
              <a:lnSpc>
                <a:spcPct val="115000"/>
              </a:lnSpc>
              <a:spcBef>
                <a:spcPts val="0"/>
              </a:spcBef>
              <a:spcAft>
                <a:spcPts val="995"/>
              </a:spcAft>
              <a:buFont typeface="+mj-lt"/>
              <a:buAutoNum type="arabicPeriod"/>
            </a:pPr>
            <a:r>
              <a:rPr lang="en-US" sz="1000" dirty="0">
                <a:latin typeface="Arial" panose="020B0604020202020204" pitchFamily="34" charset="0"/>
                <a:ea typeface="Times New Roman" panose="02020603050405020304" pitchFamily="18" charset="0"/>
                <a:cs typeface="Times New Roman" panose="02020603050405020304" pitchFamily="18" charset="0"/>
              </a:rPr>
              <a:t>Follow-up requests from the user will go directly to the correct endpoint.</a:t>
            </a:r>
          </a:p>
        </p:txBody>
      </p:sp>
      <p:sp>
        <p:nvSpPr>
          <p:cNvPr id="4" name="Slide Number Placeholder 3"/>
          <p:cNvSpPr>
            <a:spLocks noGrp="1"/>
          </p:cNvSpPr>
          <p:nvPr>
            <p:ph type="sldNum" sz="quarter" idx="10"/>
          </p:nvPr>
        </p:nvSpPr>
        <p:spPr/>
        <p:txBody>
          <a:bodyPr/>
          <a:lstStyle/>
          <a:p>
            <a:fld id="{4FC87885-CC64-4677-AEE0-FF4085F68090}" type="slidenum">
              <a:rPr lang="en-US" b="0" smtClean="0"/>
              <a:t>84</a:t>
            </a:fld>
            <a:endParaRPr lang="en-US" b="0" dirty="0"/>
          </a:p>
        </p:txBody>
      </p:sp>
      <p:sp>
        <p:nvSpPr>
          <p:cNvPr id="5" name="Rectangle 4">
            <a:extLst>
              <a:ext uri="{FF2B5EF4-FFF2-40B4-BE49-F238E27FC236}">
                <a16:creationId xmlns:a16="http://schemas.microsoft.com/office/drawing/2014/main" id="{AD395BFC-EBCF-4D46-BE85-242090DEB02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7BAFF62-556A-4CCE-B988-159A67E4B46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7940937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4FC87885-CC64-4677-AEE0-FF4085F68090}" type="slidenum">
              <a:rPr lang="en-US" b="0" smtClean="0"/>
              <a:t>85</a:t>
            </a:fld>
            <a:endParaRPr lang="en-US" b="0" dirty="0"/>
          </a:p>
        </p:txBody>
      </p:sp>
      <p:sp>
        <p:nvSpPr>
          <p:cNvPr id="5" name="Rectangle 4">
            <a:extLst>
              <a:ext uri="{FF2B5EF4-FFF2-40B4-BE49-F238E27FC236}">
                <a16:creationId xmlns:a16="http://schemas.microsoft.com/office/drawing/2014/main" id="{7DA15942-E85C-4086-AEF2-271110F57A0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6FC2DB8-609A-41F4-A20E-41089F3F782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136475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Multi-region deployment using Traffic Manager.</a:t>
            </a:r>
          </a:p>
        </p:txBody>
      </p:sp>
      <p:sp>
        <p:nvSpPr>
          <p:cNvPr id="4" name="Slide Number Placeholder 3"/>
          <p:cNvSpPr>
            <a:spLocks noGrp="1"/>
          </p:cNvSpPr>
          <p:nvPr>
            <p:ph type="sldNum" sz="quarter" idx="10"/>
          </p:nvPr>
        </p:nvSpPr>
        <p:spPr/>
        <p:txBody>
          <a:bodyPr/>
          <a:lstStyle/>
          <a:p>
            <a:fld id="{4FC87885-CC64-4677-AEE0-FF4085F68090}" type="slidenum">
              <a:rPr lang="en-US" b="0" smtClean="0"/>
              <a:t>86</a:t>
            </a:fld>
            <a:endParaRPr lang="en-US" b="0" dirty="0"/>
          </a:p>
        </p:txBody>
      </p:sp>
      <p:sp>
        <p:nvSpPr>
          <p:cNvPr id="5" name="Rectangle 4">
            <a:extLst>
              <a:ext uri="{FF2B5EF4-FFF2-40B4-BE49-F238E27FC236}">
                <a16:creationId xmlns:a16="http://schemas.microsoft.com/office/drawing/2014/main" id="{EEF3C718-FFDC-47AB-A9C7-B21AC785AC0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7D421C4-4329-4642-A7BF-4C3B9EA173F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1757688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 Service: Standard Tier, in order to scale automatically.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Traffic Manager, to create a load balancer.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Redis Cache, to have a common and state of the art cache system. Redis works as a Service, so it’s implement in a very fast pace.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CDN: Implementing CDN network will allow users to be served more close to their locations, so, it will reduce the load time of our application.</a:t>
            </a:r>
          </a:p>
        </p:txBody>
      </p:sp>
      <p:sp>
        <p:nvSpPr>
          <p:cNvPr id="4" name="Slide Number Placeholder 3"/>
          <p:cNvSpPr>
            <a:spLocks noGrp="1"/>
          </p:cNvSpPr>
          <p:nvPr>
            <p:ph type="sldNum" sz="quarter" idx="10"/>
          </p:nvPr>
        </p:nvSpPr>
        <p:spPr/>
        <p:txBody>
          <a:bodyPr/>
          <a:lstStyle/>
          <a:p>
            <a:fld id="{4FC87885-CC64-4677-AEE0-FF4085F68090}" type="slidenum">
              <a:rPr lang="en-US" b="0" smtClean="0"/>
              <a:t>87</a:t>
            </a:fld>
            <a:endParaRPr lang="en-US" b="0" dirty="0"/>
          </a:p>
        </p:txBody>
      </p:sp>
      <p:sp>
        <p:nvSpPr>
          <p:cNvPr id="5" name="Rectangle 4">
            <a:extLst>
              <a:ext uri="{FF2B5EF4-FFF2-40B4-BE49-F238E27FC236}">
                <a16:creationId xmlns:a16="http://schemas.microsoft.com/office/drawing/2014/main" id="{2249E816-963C-4576-93BE-CD590E6AA51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47E5C19-6D71-4369-89CF-83D5EA3D6D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Authoring Serverless Applications in Azure</a:t>
            </a:r>
          </a:p>
        </p:txBody>
      </p:sp>
    </p:spTree>
    <p:extLst>
      <p:ext uri="{BB962C8B-B14F-4D97-AF65-F5344CB8AC3E}">
        <p14:creationId xmlns:p14="http://schemas.microsoft.com/office/powerpoint/2010/main" val="336537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EAFF7E74-C6C3-44EC-82C6-DEAC6DA78896}" type="slidenum">
              <a:rPr lang="en-US" b="0" smtClean="0"/>
              <a:t>9</a:t>
            </a:fld>
            <a:endParaRPr lang="en-US" b="0" dirty="0"/>
          </a:p>
        </p:txBody>
      </p:sp>
      <p:sp>
        <p:nvSpPr>
          <p:cNvPr id="5" name="Rectangle 4">
            <a:extLst>
              <a:ext uri="{FF2B5EF4-FFF2-40B4-BE49-F238E27FC236}">
                <a16:creationId xmlns:a16="http://schemas.microsoft.com/office/drawing/2014/main" id="{C7237F6E-C424-48A3-B5BD-1E4FD8DA0E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732DB6A-0BEB-4C45-B9D6-59175251458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2: Deploying Resources with Azure Resource Manager</a:t>
            </a:r>
          </a:p>
        </p:txBody>
      </p:sp>
    </p:spTree>
    <p:extLst>
      <p:ext uri="{BB962C8B-B14F-4D97-AF65-F5344CB8AC3E}">
        <p14:creationId xmlns:p14="http://schemas.microsoft.com/office/powerpoint/2010/main" val="3621563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408927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B0C477F0-D75E-477F-BF77-8103635262D5}"/>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67906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0DCB96A-8717-46FB-BA1C-A85D95FD66B3}"/>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5946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DA23-077B-48FD-99B4-92087F1EC07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D4CB6FC-C863-4293-AA59-82E0774A58AF}"/>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10E70ED2-D152-4321-8F32-9830119CF811}"/>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0444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E746B6B0-5744-4A9D-8183-D3C7AE966F1D}"/>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4501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Box 3">
            <a:extLst>
              <a:ext uri="{FF2B5EF4-FFF2-40B4-BE49-F238E27FC236}">
                <a16:creationId xmlns:a16="http://schemas.microsoft.com/office/drawing/2014/main" id="{CE6E40DB-F2AD-40DE-AD80-79C30C334B38}"/>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14588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DDE7573-B6C0-423C-B44B-11A44B9798E2}"/>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8120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B87DA936-6051-474D-9F20-683971418BA5}"/>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479984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2452A462-4F2C-4C94-B27E-6AB38C4EEBE4}"/>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70713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E7F4B-7A2E-4700-B0A3-870B94940B6D}"/>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66766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11793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Box 4">
            <a:extLst>
              <a:ext uri="{FF2B5EF4-FFF2-40B4-BE49-F238E27FC236}">
                <a16:creationId xmlns:a16="http://schemas.microsoft.com/office/drawing/2014/main" id="{648DBC92-612C-43AC-B4F4-3E4992EEAD95}"/>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0909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6E8313B-3FD8-4042-85E2-9D733195F58B}"/>
              </a:ext>
            </a:extLst>
          </p:cNvPr>
          <p:cNvSpPr txBox="1"/>
          <p:nvPr userDrawn="1"/>
        </p:nvSpPr>
        <p:spPr>
          <a:xfrm>
            <a:off x="458788" y="6343650"/>
            <a:ext cx="8119156" cy="37555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14363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spnp"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github.com/mspnp/microservices-reference-implementation"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azure/architectur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docs.microsoft.com/azure/architecture/guid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E01-C25F-4567-BDD0-2224E175C847}"/>
              </a:ext>
            </a:extLst>
          </p:cNvPr>
          <p:cNvSpPr>
            <a:spLocks noGrp="1"/>
          </p:cNvSpPr>
          <p:nvPr>
            <p:ph type="ctrTitle" sz="quarter"/>
          </p:nvPr>
        </p:nvSpPr>
        <p:spPr>
          <a:xfrm>
            <a:off x="3200400" y="2022868"/>
            <a:ext cx="5732417" cy="627864"/>
          </a:xfrm>
        </p:spPr>
        <p:txBody>
          <a:bodyPr/>
          <a:lstStyle/>
          <a:p>
            <a:r>
              <a:rPr lang="en-US" dirty="0"/>
              <a:t>70-535 Objective 1</a:t>
            </a:r>
          </a:p>
        </p:txBody>
      </p:sp>
      <p:sp>
        <p:nvSpPr>
          <p:cNvPr id="3" name="Subtitle 2">
            <a:extLst>
              <a:ext uri="{FF2B5EF4-FFF2-40B4-BE49-F238E27FC236}">
                <a16:creationId xmlns:a16="http://schemas.microsoft.com/office/drawing/2014/main" id="{1D452CB0-FB5C-410C-89C7-B03CC924F05C}"/>
              </a:ext>
            </a:extLst>
          </p:cNvPr>
          <p:cNvSpPr>
            <a:spLocks noGrp="1"/>
          </p:cNvSpPr>
          <p:nvPr>
            <p:ph type="subTitle" sz="quarter" idx="1"/>
          </p:nvPr>
        </p:nvSpPr>
        <p:spPr/>
        <p:txBody>
          <a:bodyPr/>
          <a:lstStyle/>
          <a:p>
            <a:r>
              <a:rPr lang="en-US" dirty="0"/>
              <a:t>Design Compute Infrastructure
20-25% of Exam</a:t>
            </a:r>
          </a:p>
        </p:txBody>
      </p:sp>
      <p:sp>
        <p:nvSpPr>
          <p:cNvPr id="4" name="TextBox 3">
            <a:extLst>
              <a:ext uri="{FF2B5EF4-FFF2-40B4-BE49-F238E27FC236}">
                <a16:creationId xmlns:a16="http://schemas.microsoft.com/office/drawing/2014/main" id="{2BFFDC68-D497-43AA-B56E-181839909DCE}"/>
              </a:ext>
            </a:extLst>
          </p:cNvPr>
          <p:cNvSpPr txBox="1"/>
          <p:nvPr/>
        </p:nvSpPr>
        <p:spPr>
          <a:xfrm>
            <a:off x="187779" y="6400800"/>
            <a:ext cx="622286" cy="369332"/>
          </a:xfrm>
          <a:prstGeom prst="rect">
            <a:avLst/>
          </a:prstGeom>
          <a:noFill/>
        </p:spPr>
        <p:txBody>
          <a:bodyPr wrap="none" rtlCol="0">
            <a:spAutoFit/>
          </a:bodyPr>
          <a:lstStyle/>
          <a:p>
            <a:pPr algn="l"/>
            <a:r>
              <a:rPr lang="en-US" dirty="0"/>
              <a:t>3-1</a:t>
            </a:r>
          </a:p>
        </p:txBody>
      </p:sp>
    </p:spTree>
    <p:extLst>
      <p:ext uri="{BB962C8B-B14F-4D97-AF65-F5344CB8AC3E}">
        <p14:creationId xmlns:p14="http://schemas.microsoft.com/office/powerpoint/2010/main" val="1622529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A067-1972-4798-9BFA-E7B359098636}"/>
              </a:ext>
            </a:extLst>
          </p:cNvPr>
          <p:cNvSpPr>
            <a:spLocks noGrp="1"/>
          </p:cNvSpPr>
          <p:nvPr>
            <p:ph type="title"/>
          </p:nvPr>
        </p:nvSpPr>
        <p:spPr/>
        <p:txBody>
          <a:bodyPr/>
          <a:lstStyle/>
          <a:p>
            <a:r>
              <a:rPr lang="en-US" dirty="0"/>
              <a:t>Azure Resource Manager</a:t>
            </a:r>
          </a:p>
        </p:txBody>
      </p:sp>
      <p:pic>
        <p:nvPicPr>
          <p:cNvPr id="4" name="Picture 3" descr="Azure Resource Manager in the context of APIs, contracts and providers">
            <a:extLst>
              <a:ext uri="{FF2B5EF4-FFF2-40B4-BE49-F238E27FC236}">
                <a16:creationId xmlns:a16="http://schemas.microsoft.com/office/drawing/2014/main" id="{B0BA663C-BF79-41B3-A248-7923E7DF4758}"/>
              </a:ext>
            </a:extLst>
          </p:cNvPr>
          <p:cNvPicPr/>
          <p:nvPr/>
        </p:nvPicPr>
        <p:blipFill>
          <a:blip r:embed="rId3"/>
          <a:stretch>
            <a:fillRect/>
          </a:stretch>
        </p:blipFill>
        <p:spPr>
          <a:xfrm>
            <a:off x="55312" y="963030"/>
            <a:ext cx="9033376" cy="4931940"/>
          </a:xfrm>
          <a:prstGeom prst="rect">
            <a:avLst/>
          </a:prstGeom>
        </p:spPr>
      </p:pic>
      <p:sp>
        <p:nvSpPr>
          <p:cNvPr id="5" name="TextBox 4">
            <a:extLst>
              <a:ext uri="{FF2B5EF4-FFF2-40B4-BE49-F238E27FC236}">
                <a16:creationId xmlns:a16="http://schemas.microsoft.com/office/drawing/2014/main" id="{C0070E55-CBF9-4E44-928A-9C5D4E886B6E}"/>
              </a:ext>
            </a:extLst>
          </p:cNvPr>
          <p:cNvSpPr txBox="1"/>
          <p:nvPr/>
        </p:nvSpPr>
        <p:spPr>
          <a:xfrm>
            <a:off x="187779" y="6400800"/>
            <a:ext cx="622286" cy="369332"/>
          </a:xfrm>
          <a:prstGeom prst="rect">
            <a:avLst/>
          </a:prstGeom>
          <a:noFill/>
        </p:spPr>
        <p:txBody>
          <a:bodyPr wrap="none" rtlCol="0">
            <a:spAutoFit/>
          </a:bodyPr>
          <a:lstStyle/>
          <a:p>
            <a:pPr algn="l"/>
            <a:r>
              <a:rPr lang="en-US" dirty="0"/>
              <a:t>2-2</a:t>
            </a:r>
          </a:p>
        </p:txBody>
      </p:sp>
    </p:spTree>
    <p:extLst>
      <p:ext uri="{BB962C8B-B14F-4D97-AF65-F5344CB8AC3E}">
        <p14:creationId xmlns:p14="http://schemas.microsoft.com/office/powerpoint/2010/main" val="553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62A-E2E8-4AEB-9049-8B9CB0D0E2F2}"/>
              </a:ext>
            </a:extLst>
          </p:cNvPr>
          <p:cNvSpPr>
            <a:spLocks noGrp="1"/>
          </p:cNvSpPr>
          <p:nvPr>
            <p:ph type="title"/>
          </p:nvPr>
        </p:nvSpPr>
        <p:spPr/>
        <p:txBody>
          <a:bodyPr/>
          <a:lstStyle/>
          <a:p>
            <a:r>
              <a:rPr lang="en-US" dirty="0"/>
              <a:t>Azure Resource Manager Templates</a:t>
            </a:r>
          </a:p>
        </p:txBody>
      </p:sp>
      <p:sp>
        <p:nvSpPr>
          <p:cNvPr id="4" name="Content Placeholder 2">
            <a:extLst>
              <a:ext uri="{FF2B5EF4-FFF2-40B4-BE49-F238E27FC236}">
                <a16:creationId xmlns:a16="http://schemas.microsoft.com/office/drawing/2014/main" id="{A0B2A520-76A5-4423-988C-4236C7424EE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Provide a scalable, repeatable method for deploying Azure resources</a:t>
            </a:r>
          </a:p>
          <a:p>
            <a:pPr marL="0" lvl="0" indent="0">
              <a:buNone/>
            </a:pPr>
            <a:endParaRPr lang="en-US" b="0" kern="0" dirty="0">
              <a:solidFill>
                <a:srgbClr val="000000"/>
              </a:solidFill>
            </a:endParaRPr>
          </a:p>
          <a:p>
            <a:pPr marL="0" lvl="0" indent="0">
              <a:buNone/>
            </a:pPr>
            <a:r>
              <a:rPr lang="en-US" b="0" kern="0" dirty="0">
                <a:solidFill>
                  <a:srgbClr val="000000"/>
                </a:solidFill>
              </a:rPr>
              <a:t>All resources in the ARM model are built using JSON templates</a:t>
            </a:r>
          </a:p>
          <a:p>
            <a:pPr marL="0" lvl="0" indent="0">
              <a:buNone/>
            </a:pPr>
            <a:endParaRPr lang="en-US" b="0" kern="0" dirty="0">
              <a:solidFill>
                <a:srgbClr val="000000"/>
              </a:solidFill>
            </a:endParaRPr>
          </a:p>
          <a:p>
            <a:pPr marL="0" lvl="0" indent="0" algn="ctr">
              <a:buNone/>
            </a:pPr>
            <a:r>
              <a:rPr lang="en-US" sz="2000" b="0" kern="0" dirty="0">
                <a:solidFill>
                  <a:srgbClr val="000000"/>
                </a:solidFill>
                <a:hlinkClick r:id="rId3"/>
              </a:rPr>
              <a:t>https://github.com/Azure/azure-quickstart-templates</a:t>
            </a:r>
            <a:endParaRPr lang="en-US" sz="2000" b="0" kern="0" dirty="0">
              <a:solidFill>
                <a:srgbClr val="000000"/>
              </a:solidFill>
            </a:endParaRPr>
          </a:p>
          <a:p>
            <a:pPr marL="0" lvl="0" indent="0" algn="ctr">
              <a:buNone/>
            </a:pPr>
            <a:endParaRPr lang="en-US" sz="2000" b="0" kern="0" dirty="0">
              <a:solidFill>
                <a:srgbClr val="000000"/>
              </a:solidFill>
            </a:endParaRP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6EBA7A48-E9A6-4D6F-A5C9-74251C8A2147}"/>
              </a:ext>
            </a:extLst>
          </p:cNvPr>
          <p:cNvSpPr txBox="1"/>
          <p:nvPr/>
        </p:nvSpPr>
        <p:spPr>
          <a:xfrm>
            <a:off x="187779" y="6400800"/>
            <a:ext cx="622286" cy="369332"/>
          </a:xfrm>
          <a:prstGeom prst="rect">
            <a:avLst/>
          </a:prstGeom>
          <a:noFill/>
        </p:spPr>
        <p:txBody>
          <a:bodyPr wrap="none" rtlCol="0">
            <a:spAutoFit/>
          </a:bodyPr>
          <a:lstStyle/>
          <a:p>
            <a:pPr algn="l"/>
            <a:r>
              <a:rPr lang="en-US" dirty="0"/>
              <a:t>2-2</a:t>
            </a:r>
          </a:p>
        </p:txBody>
      </p:sp>
    </p:spTree>
    <p:extLst>
      <p:ext uri="{BB962C8B-B14F-4D97-AF65-F5344CB8AC3E}">
        <p14:creationId xmlns:p14="http://schemas.microsoft.com/office/powerpoint/2010/main" val="374026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9E73-D81E-40BF-9734-7C8C9CBB38E8}"/>
              </a:ext>
            </a:extLst>
          </p:cNvPr>
          <p:cNvSpPr>
            <a:spLocks noGrp="1"/>
          </p:cNvSpPr>
          <p:nvPr>
            <p:ph type="title"/>
          </p:nvPr>
        </p:nvSpPr>
        <p:spPr/>
        <p:txBody>
          <a:bodyPr/>
          <a:lstStyle/>
          <a:p>
            <a:r>
              <a:rPr lang="en-US" dirty="0"/>
              <a:t>Deploying Resources</a:t>
            </a:r>
          </a:p>
        </p:txBody>
      </p:sp>
      <p:sp>
        <p:nvSpPr>
          <p:cNvPr id="4" name="Content Placeholder 2">
            <a:extLst>
              <a:ext uri="{FF2B5EF4-FFF2-40B4-BE49-F238E27FC236}">
                <a16:creationId xmlns:a16="http://schemas.microsoft.com/office/drawing/2014/main" id="{5D20C724-5432-4708-BB98-DC6C6FE9DEB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GB" kern="0" dirty="0">
                <a:solidFill>
                  <a:srgbClr val="000000"/>
                </a:solidFill>
                <a:latin typeface="Segoe UI Light" pitchFamily="34" charset="0"/>
              </a:rPr>
              <a:t>PowerShell</a:t>
            </a:r>
            <a:r>
              <a:rPr lang="en-GB" b="0" kern="0" dirty="0">
                <a:solidFill>
                  <a:srgbClr val="000000"/>
                </a:solidFill>
                <a:latin typeface="Segoe UI Light" pitchFamily="34" charset="0"/>
              </a:rPr>
              <a:t> </a:t>
            </a:r>
          </a:p>
          <a:p>
            <a:pPr lvl="0"/>
            <a:r>
              <a:rPr lang="en-GB" kern="0" dirty="0">
                <a:solidFill>
                  <a:srgbClr val="000000"/>
                </a:solidFill>
                <a:latin typeface="Segoe UI Light" pitchFamily="34" charset="0"/>
              </a:rPr>
              <a:t>Cross Platform Command-Line Interface</a:t>
            </a:r>
            <a:endParaRPr lang="en-GB" b="0" kern="0" dirty="0">
              <a:solidFill>
                <a:srgbClr val="000000"/>
              </a:solidFill>
              <a:latin typeface="Segoe UI Light" pitchFamily="34" charset="0"/>
            </a:endParaRPr>
          </a:p>
          <a:p>
            <a:pPr lvl="0"/>
            <a:r>
              <a:rPr lang="en-GB" kern="0" dirty="0">
                <a:solidFill>
                  <a:srgbClr val="000000"/>
                </a:solidFill>
                <a:latin typeface="Segoe UI Light" pitchFamily="34" charset="0"/>
              </a:rPr>
              <a:t>Client Libraries</a:t>
            </a:r>
            <a:endParaRPr lang="en-GB" b="0" kern="0" dirty="0">
              <a:solidFill>
                <a:srgbClr val="000000"/>
              </a:solidFill>
              <a:latin typeface="Segoe UI Light" pitchFamily="34" charset="0"/>
            </a:endParaRPr>
          </a:p>
          <a:p>
            <a:pPr lvl="0"/>
            <a:r>
              <a:rPr lang="en-GB" kern="0" dirty="0">
                <a:solidFill>
                  <a:srgbClr val="000000"/>
                </a:solidFill>
                <a:latin typeface="Segoe UI Light" pitchFamily="34" charset="0"/>
              </a:rPr>
              <a:t>Visual Studio</a:t>
            </a:r>
            <a:endParaRPr lang="en-GB" b="0" kern="0" dirty="0">
              <a:solidFill>
                <a:srgbClr val="000000"/>
              </a:solidFill>
              <a:latin typeface="Segoe UI Light" pitchFamily="34" charset="0"/>
            </a:endParaRPr>
          </a:p>
          <a:p>
            <a:pPr lvl="0"/>
            <a:r>
              <a:rPr lang="en-GB" kern="0" dirty="0">
                <a:solidFill>
                  <a:srgbClr val="000000"/>
                </a:solidFill>
                <a:latin typeface="Segoe UI Light" pitchFamily="34" charset="0"/>
              </a:rPr>
              <a:t>Portal template deployment</a:t>
            </a:r>
            <a:endParaRPr lang="en-GB" b="0" kern="0" dirty="0">
              <a:solidFill>
                <a:srgbClr val="000000"/>
              </a:solidFill>
              <a:latin typeface="Segoe UI Light" pitchFamily="34" charset="0"/>
            </a:endParaRPr>
          </a:p>
          <a:p>
            <a:pPr lvl="0"/>
            <a:endParaRPr lang="en-GB" b="0" kern="0" dirty="0">
              <a:solidFill>
                <a:srgbClr val="000000"/>
              </a:solidFill>
              <a:latin typeface="Segoe UI Light" pitchFamily="34" charset="0"/>
            </a:endParaRPr>
          </a:p>
          <a:p>
            <a:pPr lvl="0"/>
            <a:r>
              <a:rPr lang="en-GB" b="0" kern="0" dirty="0">
                <a:solidFill>
                  <a:srgbClr val="000000"/>
                </a:solidFill>
                <a:latin typeface="Segoe UI Light" pitchFamily="34" charset="0"/>
              </a:rPr>
              <a:t>All use the </a:t>
            </a:r>
            <a:r>
              <a:rPr lang="en-GB" kern="0" dirty="0">
                <a:solidFill>
                  <a:srgbClr val="000000"/>
                </a:solidFill>
                <a:latin typeface="Segoe UI Light" pitchFamily="34" charset="0"/>
              </a:rPr>
              <a:t>REST API</a:t>
            </a:r>
            <a:r>
              <a:rPr lang="en-GB" b="0" kern="0" dirty="0">
                <a:solidFill>
                  <a:srgbClr val="000000"/>
                </a:solidFill>
                <a:latin typeface="Segoe UI Light" pitchFamily="34" charset="0"/>
              </a:rPr>
              <a:t>: The REST API is available here: https://docs.microsoft.com/rest/api/resources</a:t>
            </a:r>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770D3FDB-3FBC-49F8-B92E-01BCA0A12530}"/>
              </a:ext>
            </a:extLst>
          </p:cNvPr>
          <p:cNvSpPr txBox="1"/>
          <p:nvPr/>
        </p:nvSpPr>
        <p:spPr>
          <a:xfrm>
            <a:off x="187779" y="6400800"/>
            <a:ext cx="622286" cy="369332"/>
          </a:xfrm>
          <a:prstGeom prst="rect">
            <a:avLst/>
          </a:prstGeom>
          <a:noFill/>
        </p:spPr>
        <p:txBody>
          <a:bodyPr wrap="none" rtlCol="0">
            <a:spAutoFit/>
          </a:bodyPr>
          <a:lstStyle/>
          <a:p>
            <a:pPr algn="l"/>
            <a:r>
              <a:rPr lang="en-US" dirty="0"/>
              <a:t>2-3</a:t>
            </a:r>
          </a:p>
        </p:txBody>
      </p:sp>
    </p:spTree>
    <p:extLst>
      <p:ext uri="{BB962C8B-B14F-4D97-AF65-F5344CB8AC3E}">
        <p14:creationId xmlns:p14="http://schemas.microsoft.com/office/powerpoint/2010/main" val="9222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A9D3-C6AD-4D47-A9E8-828100DAF58A}"/>
              </a:ext>
            </a:extLst>
          </p:cNvPr>
          <p:cNvSpPr>
            <a:spLocks noGrp="1"/>
          </p:cNvSpPr>
          <p:nvPr>
            <p:ph type="title"/>
          </p:nvPr>
        </p:nvSpPr>
        <p:spPr/>
        <p:txBody>
          <a:bodyPr/>
          <a:lstStyle/>
          <a:p>
            <a:r>
              <a:rPr lang="en-US" dirty="0"/>
              <a:t>JSON</a:t>
            </a:r>
          </a:p>
        </p:txBody>
      </p:sp>
      <p:sp>
        <p:nvSpPr>
          <p:cNvPr id="4" name="Content Placeholder 2">
            <a:extLst>
              <a:ext uri="{FF2B5EF4-FFF2-40B4-BE49-F238E27FC236}">
                <a16:creationId xmlns:a16="http://schemas.microsoft.com/office/drawing/2014/main" id="{4F12D7DF-CB99-42F9-AF55-02394023CF3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What is JSON?</a:t>
            </a:r>
          </a:p>
          <a:p>
            <a:pPr marL="0" lvl="0" indent="0">
              <a:buNone/>
            </a:pPr>
            <a:endParaRPr lang="en-US" b="0" kern="0" dirty="0">
              <a:solidFill>
                <a:srgbClr val="000000"/>
              </a:solidFill>
            </a:endParaRPr>
          </a:p>
          <a:p>
            <a:pPr marL="0" lvl="0" indent="0">
              <a:buNone/>
            </a:pPr>
            <a:r>
              <a:rPr lang="en-US" b="0" kern="0" dirty="0">
                <a:solidFill>
                  <a:srgbClr val="000000"/>
                </a:solidFill>
              </a:rPr>
              <a:t>JavaScript Object Notification (JSON) is a method for passing data and objects in a formatted style</a:t>
            </a:r>
          </a:p>
          <a:p>
            <a:pPr marL="0" lvl="0" indent="0">
              <a:buNone/>
            </a:pPr>
            <a:endParaRPr lang="en-US" b="0" kern="0" dirty="0">
              <a:solidFill>
                <a:srgbClr val="000000"/>
              </a:solidFill>
            </a:endParaRPr>
          </a:p>
          <a:p>
            <a:pPr marL="0" lvl="0" indent="0">
              <a:buNone/>
            </a:pPr>
            <a:r>
              <a:rPr lang="en-US" b="0" kern="0" dirty="0">
                <a:solidFill>
                  <a:srgbClr val="000000"/>
                </a:solidFill>
              </a:rPr>
              <a:t>Similar to XML but “lightweight”</a:t>
            </a:r>
          </a:p>
        </p:txBody>
      </p:sp>
      <p:sp>
        <p:nvSpPr>
          <p:cNvPr id="5" name="TextBox 4">
            <a:extLst>
              <a:ext uri="{FF2B5EF4-FFF2-40B4-BE49-F238E27FC236}">
                <a16:creationId xmlns:a16="http://schemas.microsoft.com/office/drawing/2014/main" id="{3E38EBCE-CC99-401B-97B0-069F2E92ACC9}"/>
              </a:ext>
            </a:extLst>
          </p:cNvPr>
          <p:cNvSpPr txBox="1"/>
          <p:nvPr/>
        </p:nvSpPr>
        <p:spPr>
          <a:xfrm>
            <a:off x="187779" y="6400800"/>
            <a:ext cx="622286" cy="369332"/>
          </a:xfrm>
          <a:prstGeom prst="rect">
            <a:avLst/>
          </a:prstGeom>
          <a:noFill/>
        </p:spPr>
        <p:txBody>
          <a:bodyPr wrap="none" rtlCol="0">
            <a:spAutoFit/>
          </a:bodyPr>
          <a:lstStyle/>
          <a:p>
            <a:pPr algn="l"/>
            <a:r>
              <a:rPr lang="en-US" dirty="0"/>
              <a:t>2-4</a:t>
            </a:r>
          </a:p>
        </p:txBody>
      </p:sp>
    </p:spTree>
    <p:extLst>
      <p:ext uri="{BB962C8B-B14F-4D97-AF65-F5344CB8AC3E}">
        <p14:creationId xmlns:p14="http://schemas.microsoft.com/office/powerpoint/2010/main" val="103373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369A-5860-4684-ACB7-B8E69EC8E93C}"/>
              </a:ext>
            </a:extLst>
          </p:cNvPr>
          <p:cNvSpPr>
            <a:spLocks noGrp="1"/>
          </p:cNvSpPr>
          <p:nvPr>
            <p:ph type="title"/>
          </p:nvPr>
        </p:nvSpPr>
        <p:spPr/>
        <p:txBody>
          <a:bodyPr/>
          <a:lstStyle/>
          <a:p>
            <a:r>
              <a:rPr lang="en-US" dirty="0"/>
              <a:t>What Is a JSON Template?</a:t>
            </a:r>
          </a:p>
        </p:txBody>
      </p:sp>
      <p:sp>
        <p:nvSpPr>
          <p:cNvPr id="4" name="Content Placeholder 2">
            <a:extLst>
              <a:ext uri="{FF2B5EF4-FFF2-40B4-BE49-F238E27FC236}">
                <a16:creationId xmlns:a16="http://schemas.microsoft.com/office/drawing/2014/main" id="{F997E0A9-4F53-470D-BA4C-A4FE401CE29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"$schema": </a:t>
            </a:r>
            <a:r>
              <a:rPr lang="en-GB" sz="2000" b="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"http://schema.management.azure.com/schemas/2015-01-01/deploymentTemplate.json#",</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"contentVersion": </a:t>
            </a:r>
            <a:r>
              <a:rPr lang="en-GB" sz="2000" b="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"1.0.0.0",</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"parameters":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"variables":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"resources":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"outputs":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p>
          <a:p>
            <a:pPr marL="0" lvl="0" indent="0">
              <a:spcBef>
                <a:spcPts val="0"/>
              </a:spcBef>
              <a:spcAft>
                <a:spcPts val="0"/>
              </a:spcAft>
              <a:buNone/>
            </a:pPr>
            <a:r>
              <a:rPr lang="en-GB" sz="2000" kern="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p>
          <a:p>
            <a:pPr marL="0" lvl="0" indent="0">
              <a:spcBef>
                <a:spcPts val="0"/>
              </a:spcBef>
              <a:spcAft>
                <a:spcPts val="0"/>
              </a:spcAft>
              <a:buNone/>
            </a:pPr>
            <a:endParaRPr lang="en-US" sz="2000" b="0" kern="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50A5CDB7-1D9A-48B4-A819-52AD08A03F2E}"/>
              </a:ext>
            </a:extLst>
          </p:cNvPr>
          <p:cNvSpPr txBox="1"/>
          <p:nvPr/>
        </p:nvSpPr>
        <p:spPr>
          <a:xfrm>
            <a:off x="187779" y="6400800"/>
            <a:ext cx="622286" cy="369332"/>
          </a:xfrm>
          <a:prstGeom prst="rect">
            <a:avLst/>
          </a:prstGeom>
          <a:noFill/>
        </p:spPr>
        <p:txBody>
          <a:bodyPr wrap="none" rtlCol="0">
            <a:spAutoFit/>
          </a:bodyPr>
          <a:lstStyle/>
          <a:p>
            <a:pPr algn="l"/>
            <a:r>
              <a:rPr lang="en-US" dirty="0"/>
              <a:t>2-4</a:t>
            </a:r>
          </a:p>
        </p:txBody>
      </p:sp>
    </p:spTree>
    <p:extLst>
      <p:ext uri="{BB962C8B-B14F-4D97-AF65-F5344CB8AC3E}">
        <p14:creationId xmlns:p14="http://schemas.microsoft.com/office/powerpoint/2010/main" val="4147572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B5B3-37DE-4D49-B07A-FA5F75003A74}"/>
              </a:ext>
            </a:extLst>
          </p:cNvPr>
          <p:cNvSpPr>
            <a:spLocks noGrp="1"/>
          </p:cNvSpPr>
          <p:nvPr>
            <p:ph type="title"/>
          </p:nvPr>
        </p:nvSpPr>
        <p:spPr/>
        <p:txBody>
          <a:bodyPr/>
          <a:lstStyle/>
          <a:p>
            <a:r>
              <a:rPr lang="en-US" dirty="0"/>
              <a:t>Template Complexity</a:t>
            </a:r>
          </a:p>
        </p:txBody>
      </p:sp>
      <p:pic>
        <p:nvPicPr>
          <p:cNvPr id="4" name="Picture 3" descr="Example of a very complex JSON document describing an ARM deployment">
            <a:extLst>
              <a:ext uri="{FF2B5EF4-FFF2-40B4-BE49-F238E27FC236}">
                <a16:creationId xmlns:a16="http://schemas.microsoft.com/office/drawing/2014/main" id="{D597D079-9B75-43F7-8046-C5622373B3C5}"/>
              </a:ext>
            </a:extLst>
          </p:cNvPr>
          <p:cNvPicPr>
            <a:picLocks noChangeAspect="1"/>
          </p:cNvPicPr>
          <p:nvPr/>
        </p:nvPicPr>
        <p:blipFill>
          <a:blip r:embed="rId3"/>
          <a:stretch>
            <a:fillRect/>
          </a:stretch>
        </p:blipFill>
        <p:spPr>
          <a:xfrm>
            <a:off x="205961" y="1058862"/>
            <a:ext cx="7505319" cy="5487333"/>
          </a:xfrm>
          <a:prstGeom prst="rect">
            <a:avLst/>
          </a:prstGeom>
        </p:spPr>
      </p:pic>
      <p:sp>
        <p:nvSpPr>
          <p:cNvPr id="5" name="TextBox 4">
            <a:extLst>
              <a:ext uri="{FF2B5EF4-FFF2-40B4-BE49-F238E27FC236}">
                <a16:creationId xmlns:a16="http://schemas.microsoft.com/office/drawing/2014/main" id="{9ACCBA5F-E93A-49E7-9AE8-0632E07FA3B4}"/>
              </a:ext>
            </a:extLst>
          </p:cNvPr>
          <p:cNvSpPr txBox="1"/>
          <p:nvPr/>
        </p:nvSpPr>
        <p:spPr>
          <a:xfrm>
            <a:off x="187779" y="6400800"/>
            <a:ext cx="622286" cy="369332"/>
          </a:xfrm>
          <a:prstGeom prst="rect">
            <a:avLst/>
          </a:prstGeom>
          <a:noFill/>
        </p:spPr>
        <p:txBody>
          <a:bodyPr wrap="none" rtlCol="0">
            <a:spAutoFit/>
          </a:bodyPr>
          <a:lstStyle/>
          <a:p>
            <a:pPr algn="l"/>
            <a:r>
              <a:rPr lang="en-US" dirty="0"/>
              <a:t>2-4</a:t>
            </a:r>
          </a:p>
        </p:txBody>
      </p:sp>
    </p:spTree>
    <p:extLst>
      <p:ext uri="{BB962C8B-B14F-4D97-AF65-F5344CB8AC3E}">
        <p14:creationId xmlns:p14="http://schemas.microsoft.com/office/powerpoint/2010/main" val="1513347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3208-4286-4AAD-9AE8-1DE090CE2CDD}"/>
              </a:ext>
            </a:extLst>
          </p:cNvPr>
          <p:cNvSpPr>
            <a:spLocks noGrp="1"/>
          </p:cNvSpPr>
          <p:nvPr>
            <p:ph type="title"/>
          </p:nvPr>
        </p:nvSpPr>
        <p:spPr/>
        <p:txBody>
          <a:bodyPr/>
          <a:lstStyle/>
          <a:p>
            <a:r>
              <a:rPr lang="en-US" dirty="0"/>
              <a:t>Template Driven Resources</a:t>
            </a:r>
          </a:p>
        </p:txBody>
      </p:sp>
      <p:grpSp>
        <p:nvGrpSpPr>
          <p:cNvPr id="4" name="Group 3" descr="Relationship (in ARM) between parameters, variables, resources and output">
            <a:extLst>
              <a:ext uri="{FF2B5EF4-FFF2-40B4-BE49-F238E27FC236}">
                <a16:creationId xmlns:a16="http://schemas.microsoft.com/office/drawing/2014/main" id="{F7D41C4B-032C-410F-BACD-9AFB4F24A4BC}"/>
              </a:ext>
            </a:extLst>
          </p:cNvPr>
          <p:cNvGrpSpPr/>
          <p:nvPr/>
        </p:nvGrpSpPr>
        <p:grpSpPr>
          <a:xfrm>
            <a:off x="195172" y="1787690"/>
            <a:ext cx="8753657" cy="3282621"/>
            <a:chOff x="1600200" y="1007745"/>
            <a:chExt cx="9894570" cy="3771900"/>
          </a:xfrm>
          <a:solidFill>
            <a:schemeClr val="accent6">
              <a:lumMod val="75000"/>
            </a:schemeClr>
          </a:solidFill>
        </p:grpSpPr>
        <p:sp>
          <p:nvSpPr>
            <p:cNvPr id="5" name="Oval 4">
              <a:extLst>
                <a:ext uri="{FF2B5EF4-FFF2-40B4-BE49-F238E27FC236}">
                  <a16:creationId xmlns:a16="http://schemas.microsoft.com/office/drawing/2014/main" id="{5358BC6A-E922-4DBE-8621-50088F928997}"/>
                </a:ext>
              </a:extLst>
            </p:cNvPr>
            <p:cNvSpPr/>
            <p:nvPr/>
          </p:nvSpPr>
          <p:spPr>
            <a:xfrm>
              <a:off x="1600200" y="1007745"/>
              <a:ext cx="1885950" cy="188595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rgbClr val="FFFFFF"/>
                  </a:solidFill>
                </a:rPr>
                <a:t>Parameters</a:t>
              </a:r>
            </a:p>
          </p:txBody>
        </p:sp>
        <p:sp>
          <p:nvSpPr>
            <p:cNvPr id="6" name="Oval 5">
              <a:extLst>
                <a:ext uri="{FF2B5EF4-FFF2-40B4-BE49-F238E27FC236}">
                  <a16:creationId xmlns:a16="http://schemas.microsoft.com/office/drawing/2014/main" id="{7F107BF5-D939-474A-8BB4-31663FA85082}"/>
                </a:ext>
              </a:extLst>
            </p:cNvPr>
            <p:cNvSpPr/>
            <p:nvPr/>
          </p:nvSpPr>
          <p:spPr>
            <a:xfrm>
              <a:off x="4269740" y="2893695"/>
              <a:ext cx="1885950" cy="188595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rgbClr val="FFFFFF"/>
                  </a:solidFill>
                </a:rPr>
                <a:t>Variables</a:t>
              </a:r>
            </a:p>
          </p:txBody>
        </p:sp>
        <p:sp>
          <p:nvSpPr>
            <p:cNvPr id="7" name="Oval 6">
              <a:extLst>
                <a:ext uri="{FF2B5EF4-FFF2-40B4-BE49-F238E27FC236}">
                  <a16:creationId xmlns:a16="http://schemas.microsoft.com/office/drawing/2014/main" id="{39285844-0597-46F4-BC4C-4205D298CB85}"/>
                </a:ext>
              </a:extLst>
            </p:cNvPr>
            <p:cNvSpPr/>
            <p:nvPr/>
          </p:nvSpPr>
          <p:spPr>
            <a:xfrm>
              <a:off x="6939280" y="1950720"/>
              <a:ext cx="1885950" cy="188595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rgbClr val="FFFFFF"/>
                  </a:solidFill>
                </a:rPr>
                <a:t>Resources</a:t>
              </a:r>
            </a:p>
          </p:txBody>
        </p:sp>
        <p:sp>
          <p:nvSpPr>
            <p:cNvPr id="8" name="Oval 7">
              <a:extLst>
                <a:ext uri="{FF2B5EF4-FFF2-40B4-BE49-F238E27FC236}">
                  <a16:creationId xmlns:a16="http://schemas.microsoft.com/office/drawing/2014/main" id="{A672A1C5-CD3E-4A02-96B7-ED06EE3E63C4}"/>
                </a:ext>
              </a:extLst>
            </p:cNvPr>
            <p:cNvSpPr/>
            <p:nvPr/>
          </p:nvSpPr>
          <p:spPr>
            <a:xfrm>
              <a:off x="9608820" y="1950720"/>
              <a:ext cx="1885950" cy="188595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rgbClr val="FFFFFF"/>
                  </a:solidFill>
                </a:rPr>
                <a:t>Output</a:t>
              </a:r>
            </a:p>
          </p:txBody>
        </p:sp>
        <p:cxnSp>
          <p:nvCxnSpPr>
            <p:cNvPr id="9" name="Straight Connector 8">
              <a:extLst>
                <a:ext uri="{FF2B5EF4-FFF2-40B4-BE49-F238E27FC236}">
                  <a16:creationId xmlns:a16="http://schemas.microsoft.com/office/drawing/2014/main" id="{36A0FB9C-B29C-4334-93AE-36CBAA744F01}"/>
                </a:ext>
              </a:extLst>
            </p:cNvPr>
            <p:cNvCxnSpPr>
              <a:cxnSpLocks/>
              <a:stCxn id="5" idx="6"/>
              <a:endCxn id="7" idx="1"/>
            </p:cNvCxnSpPr>
            <p:nvPr/>
          </p:nvCxnSpPr>
          <p:spPr>
            <a:xfrm>
              <a:off x="3486150" y="1950720"/>
              <a:ext cx="3729321" cy="276191"/>
            </a:xfrm>
            <a:prstGeom prst="line">
              <a:avLst/>
            </a:prstGeom>
            <a:grpFill/>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F6B30371-5957-46EB-9A41-2AFE878858FB}"/>
                </a:ext>
              </a:extLst>
            </p:cNvPr>
            <p:cNvCxnSpPr>
              <a:cxnSpLocks/>
              <a:stCxn id="7" idx="6"/>
              <a:endCxn id="8" idx="2"/>
            </p:cNvCxnSpPr>
            <p:nvPr/>
          </p:nvCxnSpPr>
          <p:spPr>
            <a:xfrm>
              <a:off x="8825230" y="2893695"/>
              <a:ext cx="783590" cy="0"/>
            </a:xfrm>
            <a:prstGeom prst="line">
              <a:avLst/>
            </a:prstGeom>
            <a:grpFill/>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08F1D2F7-7675-44CF-8570-E244147AF74A}"/>
                </a:ext>
              </a:extLst>
            </p:cNvPr>
            <p:cNvCxnSpPr>
              <a:cxnSpLocks/>
              <a:stCxn id="6" idx="6"/>
              <a:endCxn id="7" idx="3"/>
            </p:cNvCxnSpPr>
            <p:nvPr/>
          </p:nvCxnSpPr>
          <p:spPr>
            <a:xfrm flipV="1">
              <a:off x="6155690" y="3560479"/>
              <a:ext cx="1059781" cy="276191"/>
            </a:xfrm>
            <a:prstGeom prst="line">
              <a:avLst/>
            </a:prstGeom>
            <a:grpFill/>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7CE74C33-248D-4D37-ABEB-682DB423209C}"/>
                </a:ext>
              </a:extLst>
            </p:cNvPr>
            <p:cNvCxnSpPr>
              <a:cxnSpLocks/>
              <a:stCxn id="5" idx="5"/>
              <a:endCxn id="6" idx="1"/>
            </p:cNvCxnSpPr>
            <p:nvPr/>
          </p:nvCxnSpPr>
          <p:spPr>
            <a:xfrm>
              <a:off x="3209959" y="2617504"/>
              <a:ext cx="1335972" cy="552382"/>
            </a:xfrm>
            <a:prstGeom prst="line">
              <a:avLst/>
            </a:prstGeom>
            <a:grpFill/>
            <a:ln w="57150"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3" name="TextBox 12">
            <a:extLst>
              <a:ext uri="{FF2B5EF4-FFF2-40B4-BE49-F238E27FC236}">
                <a16:creationId xmlns:a16="http://schemas.microsoft.com/office/drawing/2014/main" id="{E5588E9F-13B2-4DD3-B4A7-29DDA2DEDF3F}"/>
              </a:ext>
            </a:extLst>
          </p:cNvPr>
          <p:cNvSpPr txBox="1"/>
          <p:nvPr/>
        </p:nvSpPr>
        <p:spPr>
          <a:xfrm>
            <a:off x="187779" y="6400800"/>
            <a:ext cx="622286" cy="369332"/>
          </a:xfrm>
          <a:prstGeom prst="rect">
            <a:avLst/>
          </a:prstGeom>
          <a:noFill/>
        </p:spPr>
        <p:txBody>
          <a:bodyPr wrap="none" rtlCol="0">
            <a:spAutoFit/>
          </a:bodyPr>
          <a:lstStyle/>
          <a:p>
            <a:pPr algn="l"/>
            <a:r>
              <a:rPr lang="en-US" dirty="0"/>
              <a:t>2-4</a:t>
            </a:r>
          </a:p>
        </p:txBody>
      </p:sp>
    </p:spTree>
    <p:extLst>
      <p:ext uri="{BB962C8B-B14F-4D97-AF65-F5344CB8AC3E}">
        <p14:creationId xmlns:p14="http://schemas.microsoft.com/office/powerpoint/2010/main" val="359035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C0FA3-A78D-4D2E-8789-0A97A0BD10EB}"/>
              </a:ext>
            </a:extLst>
          </p:cNvPr>
          <p:cNvSpPr>
            <a:spLocks noGrp="1"/>
          </p:cNvSpPr>
          <p:nvPr>
            <p:ph type="title"/>
          </p:nvPr>
        </p:nvSpPr>
        <p:spPr/>
        <p:txBody>
          <a:bodyPr/>
          <a:lstStyle/>
          <a:p>
            <a:r>
              <a:rPr lang="en-US" dirty="0"/>
              <a:t>Template Driven Resources</a:t>
            </a:r>
          </a:p>
        </p:txBody>
      </p:sp>
      <p:pic>
        <p:nvPicPr>
          <p:cNvPr id="4" name="Picture 3" descr="ARM template reverse-engineering using the Azure portal">
            <a:extLst>
              <a:ext uri="{FF2B5EF4-FFF2-40B4-BE49-F238E27FC236}">
                <a16:creationId xmlns:a16="http://schemas.microsoft.com/office/drawing/2014/main" id="{934BFB57-4630-47EE-8A21-E96F43BD999C}"/>
              </a:ext>
            </a:extLst>
          </p:cNvPr>
          <p:cNvPicPr>
            <a:picLocks noChangeAspect="1"/>
          </p:cNvPicPr>
          <p:nvPr/>
        </p:nvPicPr>
        <p:blipFill>
          <a:blip r:embed="rId3"/>
          <a:stretch>
            <a:fillRect/>
          </a:stretch>
        </p:blipFill>
        <p:spPr>
          <a:xfrm>
            <a:off x="424014" y="1716330"/>
            <a:ext cx="8295973" cy="3425340"/>
          </a:xfrm>
          <a:prstGeom prst="rect">
            <a:avLst/>
          </a:prstGeom>
        </p:spPr>
      </p:pic>
      <p:sp>
        <p:nvSpPr>
          <p:cNvPr id="5" name="TextBox 4">
            <a:extLst>
              <a:ext uri="{FF2B5EF4-FFF2-40B4-BE49-F238E27FC236}">
                <a16:creationId xmlns:a16="http://schemas.microsoft.com/office/drawing/2014/main" id="{16DF5AC6-C71B-4962-9065-3F71110B1EFF}"/>
              </a:ext>
            </a:extLst>
          </p:cNvPr>
          <p:cNvSpPr txBox="1"/>
          <p:nvPr/>
        </p:nvSpPr>
        <p:spPr>
          <a:xfrm>
            <a:off x="187779" y="6400800"/>
            <a:ext cx="622286" cy="369332"/>
          </a:xfrm>
          <a:prstGeom prst="rect">
            <a:avLst/>
          </a:prstGeom>
          <a:noFill/>
        </p:spPr>
        <p:txBody>
          <a:bodyPr wrap="none" rtlCol="0">
            <a:spAutoFit/>
          </a:bodyPr>
          <a:lstStyle/>
          <a:p>
            <a:pPr algn="l"/>
            <a:r>
              <a:rPr lang="en-US" dirty="0"/>
              <a:t>2-4</a:t>
            </a:r>
          </a:p>
        </p:txBody>
      </p:sp>
    </p:spTree>
    <p:extLst>
      <p:ext uri="{BB962C8B-B14F-4D97-AF65-F5344CB8AC3E}">
        <p14:creationId xmlns:p14="http://schemas.microsoft.com/office/powerpoint/2010/main" val="174237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D6B9-B54B-4608-8A55-624F9145DCD1}"/>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4D3A75AB-3833-4BD3-B75E-130B46D20890}"/>
              </a:ext>
            </a:extLst>
          </p:cNvPr>
          <p:cNvSpPr>
            <a:spLocks noGrp="1"/>
          </p:cNvSpPr>
          <p:nvPr>
            <p:ph type="body" idx="1"/>
          </p:nvPr>
        </p:nvSpPr>
        <p:spPr/>
        <p:txBody>
          <a:bodyPr/>
          <a:lstStyle/>
          <a:p>
            <a:r>
              <a:rPr lang="en-US" dirty="0"/>
              <a:t>High Availability
Templated Infrastructure
Domain-Joined Virtual Machines</a:t>
            </a:r>
          </a:p>
        </p:txBody>
      </p:sp>
      <p:sp>
        <p:nvSpPr>
          <p:cNvPr id="4" name="TextBox 3">
            <a:extLst>
              <a:ext uri="{FF2B5EF4-FFF2-40B4-BE49-F238E27FC236}">
                <a16:creationId xmlns:a16="http://schemas.microsoft.com/office/drawing/2014/main" id="{57510185-C47B-4DCC-BF8A-9CFA2FF980C4}"/>
              </a:ext>
            </a:extLst>
          </p:cNvPr>
          <p:cNvSpPr txBox="1"/>
          <p:nvPr/>
        </p:nvSpPr>
        <p:spPr>
          <a:xfrm>
            <a:off x="359229" y="6498771"/>
            <a:ext cx="622286" cy="369332"/>
          </a:xfrm>
          <a:prstGeom prst="rect">
            <a:avLst/>
          </a:prstGeom>
          <a:noFill/>
        </p:spPr>
        <p:txBody>
          <a:bodyPr wrap="none" rtlCol="0">
            <a:spAutoFit/>
          </a:bodyPr>
          <a:lstStyle/>
          <a:p>
            <a:pPr algn="l"/>
            <a:r>
              <a:rPr lang="en-US" dirty="0"/>
              <a:t>3-1</a:t>
            </a:r>
          </a:p>
        </p:txBody>
      </p:sp>
    </p:spTree>
    <p:extLst>
      <p:ext uri="{BB962C8B-B14F-4D97-AF65-F5344CB8AC3E}">
        <p14:creationId xmlns:p14="http://schemas.microsoft.com/office/powerpoint/2010/main" val="286898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928a0490-1281-45c5-84fe-a78eda3c30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854A-CD76-4486-85E5-905DAA91C922}"/>
              </a:ext>
            </a:extLst>
          </p:cNvPr>
          <p:cNvSpPr>
            <a:spLocks noGrp="1"/>
          </p:cNvSpPr>
          <p:nvPr>
            <p:ph type="title"/>
          </p:nvPr>
        </p:nvSpPr>
        <p:spPr/>
        <p:txBody>
          <a:bodyPr/>
          <a:lstStyle/>
          <a:p>
            <a:r>
              <a:rPr lang="en-US" dirty="0"/>
              <a:t>Lesson 1: High Availability</a:t>
            </a:r>
          </a:p>
        </p:txBody>
      </p:sp>
      <p:sp>
        <p:nvSpPr>
          <p:cNvPr id="3" name="Text Placeholder 2">
            <a:extLst>
              <a:ext uri="{FF2B5EF4-FFF2-40B4-BE49-F238E27FC236}">
                <a16:creationId xmlns:a16="http://schemas.microsoft.com/office/drawing/2014/main" id="{EBA0E350-764F-4D50-848D-89B0550AAF06}"/>
              </a:ext>
            </a:extLst>
          </p:cNvPr>
          <p:cNvSpPr>
            <a:spLocks noGrp="1"/>
          </p:cNvSpPr>
          <p:nvPr>
            <p:ph type="body" idx="1"/>
          </p:nvPr>
        </p:nvSpPr>
        <p:spPr/>
        <p:txBody>
          <a:bodyPr/>
          <a:lstStyle/>
          <a:p>
            <a:r>
              <a:rPr lang="en-US" dirty="0"/>
              <a:t>Azure Availability
Availability Sets
Availability Zones</a:t>
            </a:r>
          </a:p>
        </p:txBody>
      </p:sp>
      <p:sp>
        <p:nvSpPr>
          <p:cNvPr id="5" name="TextBox 4">
            <a:extLst>
              <a:ext uri="{FF2B5EF4-FFF2-40B4-BE49-F238E27FC236}">
                <a16:creationId xmlns:a16="http://schemas.microsoft.com/office/drawing/2014/main" id="{BBF69984-56D6-426E-B03F-5989963C4D02}"/>
              </a:ext>
            </a:extLst>
          </p:cNvPr>
          <p:cNvSpPr txBox="1"/>
          <p:nvPr/>
        </p:nvSpPr>
        <p:spPr>
          <a:xfrm>
            <a:off x="269421" y="6310993"/>
            <a:ext cx="622286" cy="369332"/>
          </a:xfrm>
          <a:prstGeom prst="rect">
            <a:avLst/>
          </a:prstGeom>
          <a:noFill/>
        </p:spPr>
        <p:txBody>
          <a:bodyPr wrap="none" rtlCol="0">
            <a:spAutoFit/>
          </a:bodyPr>
          <a:lstStyle/>
          <a:p>
            <a:pPr algn="l"/>
            <a:r>
              <a:rPr lang="en-US" dirty="0"/>
              <a:t>3-1</a:t>
            </a:r>
          </a:p>
        </p:txBody>
      </p:sp>
    </p:spTree>
    <p:extLst>
      <p:ext uri="{BB962C8B-B14F-4D97-AF65-F5344CB8AC3E}">
        <p14:creationId xmlns:p14="http://schemas.microsoft.com/office/powerpoint/2010/main" val="2776260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1527-669F-4335-A54C-BCD126869684}"/>
              </a:ext>
            </a:extLst>
          </p:cNvPr>
          <p:cNvSpPr>
            <a:spLocks noGrp="1"/>
          </p:cNvSpPr>
          <p:nvPr>
            <p:ph type="title"/>
          </p:nvPr>
        </p:nvSpPr>
        <p:spPr/>
        <p:txBody>
          <a:bodyPr/>
          <a:lstStyle/>
          <a:p>
            <a:r>
              <a:rPr lang="en-US" dirty="0"/>
              <a:t>Lesson 1: Design Pattern Resources</a:t>
            </a:r>
          </a:p>
        </p:txBody>
      </p:sp>
      <p:sp>
        <p:nvSpPr>
          <p:cNvPr id="3" name="Text Placeholder 2">
            <a:extLst>
              <a:ext uri="{FF2B5EF4-FFF2-40B4-BE49-F238E27FC236}">
                <a16:creationId xmlns:a16="http://schemas.microsoft.com/office/drawing/2014/main" id="{C8F1B92B-C385-4139-BD0F-1DC80ED966E3}"/>
              </a:ext>
            </a:extLst>
          </p:cNvPr>
          <p:cNvSpPr>
            <a:spLocks noGrp="1"/>
          </p:cNvSpPr>
          <p:nvPr>
            <p:ph type="body" idx="1"/>
          </p:nvPr>
        </p:nvSpPr>
        <p:spPr/>
        <p:txBody>
          <a:bodyPr/>
          <a:lstStyle/>
          <a:p>
            <a:r>
              <a:rPr lang="en-US" dirty="0"/>
              <a:t>Why Patterns?
Microsoft Patterns &amp; Practices
Azure Architecture Center</a:t>
            </a:r>
          </a:p>
        </p:txBody>
      </p:sp>
      <p:sp>
        <p:nvSpPr>
          <p:cNvPr id="4" name="TextBox 3">
            <a:extLst>
              <a:ext uri="{FF2B5EF4-FFF2-40B4-BE49-F238E27FC236}">
                <a16:creationId xmlns:a16="http://schemas.microsoft.com/office/drawing/2014/main" id="{655F4E16-4AC8-4886-9168-181368D01C20}"/>
              </a:ext>
            </a:extLst>
          </p:cNvPr>
          <p:cNvSpPr txBox="1"/>
          <p:nvPr/>
        </p:nvSpPr>
        <p:spPr>
          <a:xfrm>
            <a:off x="187779" y="6400800"/>
            <a:ext cx="622286" cy="369332"/>
          </a:xfrm>
          <a:prstGeom prst="rect">
            <a:avLst/>
          </a:prstGeom>
          <a:noFill/>
        </p:spPr>
        <p:txBody>
          <a:bodyPr wrap="none" rtlCol="0">
            <a:spAutoFit/>
          </a:bodyPr>
          <a:lstStyle/>
          <a:p>
            <a:pPr algn="l"/>
            <a:r>
              <a:rPr lang="en-US" dirty="0"/>
              <a:t>1-2</a:t>
            </a:r>
          </a:p>
        </p:txBody>
      </p:sp>
    </p:spTree>
    <p:extLst>
      <p:ext uri="{BB962C8B-B14F-4D97-AF65-F5344CB8AC3E}">
        <p14:creationId xmlns:p14="http://schemas.microsoft.com/office/powerpoint/2010/main" val="279263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6b815f6b-9c51-4f3a-803e-ecd54c9b54a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29B2-1A25-44D6-88E0-9769343B141C}"/>
              </a:ext>
            </a:extLst>
          </p:cNvPr>
          <p:cNvSpPr>
            <a:spLocks noGrp="1"/>
          </p:cNvSpPr>
          <p:nvPr>
            <p:ph type="title"/>
          </p:nvPr>
        </p:nvSpPr>
        <p:spPr/>
        <p:txBody>
          <a:bodyPr/>
          <a:lstStyle/>
          <a:p>
            <a:r>
              <a:rPr lang="en-US" dirty="0"/>
              <a:t>Azure Availability</a:t>
            </a:r>
          </a:p>
        </p:txBody>
      </p:sp>
      <p:sp>
        <p:nvSpPr>
          <p:cNvPr id="4" name="Content Placeholder 2">
            <a:extLst>
              <a:ext uri="{FF2B5EF4-FFF2-40B4-BE49-F238E27FC236}">
                <a16:creationId xmlns:a16="http://schemas.microsoft.com/office/drawing/2014/main" id="{36397FBE-A9B2-4A26-A9A0-16352F4C6D3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provides money-backed SLAs for IaaS services:</a:t>
            </a:r>
          </a:p>
          <a:p>
            <a:pPr lvl="1"/>
            <a:r>
              <a:rPr lang="en-US" b="0" kern="0" dirty="0">
                <a:solidFill>
                  <a:srgbClr val="000000"/>
                </a:solidFill>
              </a:rPr>
              <a:t>Two Instances or more in an Availability Set = 99.95%</a:t>
            </a:r>
          </a:p>
          <a:p>
            <a:pPr lvl="1"/>
            <a:r>
              <a:rPr lang="en-US" b="0" kern="0" dirty="0">
                <a:solidFill>
                  <a:srgbClr val="000000"/>
                </a:solidFill>
              </a:rPr>
              <a:t>Single Instance VM using Premium Storage = 99.9%</a:t>
            </a:r>
          </a:p>
          <a:p>
            <a:pPr lvl="0"/>
            <a:endParaRPr lang="en-US" b="0" kern="0" dirty="0">
              <a:solidFill>
                <a:srgbClr val="000000"/>
              </a:solidFill>
            </a:endParaRPr>
          </a:p>
          <a:p>
            <a:pPr lvl="0"/>
            <a:r>
              <a:rPr lang="en-US" b="0" kern="0" dirty="0">
                <a:solidFill>
                  <a:srgbClr val="000000"/>
                </a:solidFill>
              </a:rPr>
              <a:t>Decisions should based on cost and availability requirements</a:t>
            </a:r>
          </a:p>
          <a:p>
            <a:pPr lvl="0"/>
            <a:endParaRPr lang="en-US" b="0" kern="0" dirty="0">
              <a:solidFill>
                <a:srgbClr val="000000"/>
              </a:solidFill>
            </a:endParaRPr>
          </a:p>
          <a:p>
            <a:pPr lvl="0" algn="ctr"/>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986026D2-8F23-47AA-9172-89FADAF7D81A}"/>
              </a:ext>
            </a:extLst>
          </p:cNvPr>
          <p:cNvSpPr txBox="1"/>
          <p:nvPr/>
        </p:nvSpPr>
        <p:spPr>
          <a:xfrm>
            <a:off x="269421" y="6310993"/>
            <a:ext cx="622286" cy="369332"/>
          </a:xfrm>
          <a:prstGeom prst="rect">
            <a:avLst/>
          </a:prstGeom>
          <a:noFill/>
        </p:spPr>
        <p:txBody>
          <a:bodyPr wrap="none" rtlCol="0">
            <a:spAutoFit/>
          </a:bodyPr>
          <a:lstStyle/>
          <a:p>
            <a:pPr algn="l"/>
            <a:r>
              <a:rPr lang="en-US" dirty="0"/>
              <a:t>3-2</a:t>
            </a:r>
          </a:p>
        </p:txBody>
      </p:sp>
    </p:spTree>
    <p:extLst>
      <p:ext uri="{BB962C8B-B14F-4D97-AF65-F5344CB8AC3E}">
        <p14:creationId xmlns:p14="http://schemas.microsoft.com/office/powerpoint/2010/main" val="654885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71820001-8b2b-4704-8b7a-0a8c2f474a8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8424-FDFC-4327-A751-41137C1006E7}"/>
              </a:ext>
            </a:extLst>
          </p:cNvPr>
          <p:cNvSpPr>
            <a:spLocks noGrp="1"/>
          </p:cNvSpPr>
          <p:nvPr>
            <p:ph type="title"/>
          </p:nvPr>
        </p:nvSpPr>
        <p:spPr/>
        <p:txBody>
          <a:bodyPr/>
          <a:lstStyle/>
          <a:p>
            <a:r>
              <a:rPr lang="en-US" dirty="0"/>
              <a:t>Stand-Alone VMs</a:t>
            </a:r>
          </a:p>
        </p:txBody>
      </p:sp>
      <p:sp>
        <p:nvSpPr>
          <p:cNvPr id="4" name="Content Placeholder 2">
            <a:extLst>
              <a:ext uri="{FF2B5EF4-FFF2-40B4-BE49-F238E27FC236}">
                <a16:creationId xmlns:a16="http://schemas.microsoft.com/office/drawing/2014/main" id="{83263F1B-E0AA-42AE-B499-C3967047CF2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Single instance VM would gain 99.9% SLA if it complies with:</a:t>
            </a:r>
          </a:p>
          <a:p>
            <a:pPr lvl="1"/>
            <a:r>
              <a:rPr lang="en-GB" b="0" kern="0" dirty="0">
                <a:solidFill>
                  <a:srgbClr val="000000"/>
                </a:solidFill>
              </a:rPr>
              <a:t>Premium Storage for all Operating System Disks and Data Disks</a:t>
            </a:r>
          </a:p>
          <a:p>
            <a:pPr lvl="0"/>
            <a:endParaRPr lang="en-GB" b="0" kern="0" dirty="0">
              <a:solidFill>
                <a:srgbClr val="000000"/>
              </a:solidFill>
            </a:endParaRPr>
          </a:p>
          <a:p>
            <a:pPr lvl="0"/>
            <a:r>
              <a:rPr lang="en-GB" b="0" kern="0" dirty="0">
                <a:solidFill>
                  <a:srgbClr val="000000"/>
                </a:solidFill>
              </a:rPr>
              <a:t>Any single instance VM without Premium storage receives no SLA</a:t>
            </a:r>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6F1B1337-B4A5-44F3-AD2A-BA505332DB1F}"/>
              </a:ext>
            </a:extLst>
          </p:cNvPr>
          <p:cNvSpPr txBox="1"/>
          <p:nvPr/>
        </p:nvSpPr>
        <p:spPr>
          <a:xfrm>
            <a:off x="269421" y="6310993"/>
            <a:ext cx="622286" cy="369332"/>
          </a:xfrm>
          <a:prstGeom prst="rect">
            <a:avLst/>
          </a:prstGeom>
          <a:noFill/>
        </p:spPr>
        <p:txBody>
          <a:bodyPr wrap="none" rtlCol="0">
            <a:spAutoFit/>
          </a:bodyPr>
          <a:lstStyle/>
          <a:p>
            <a:pPr algn="l"/>
            <a:r>
              <a:rPr lang="en-US" dirty="0"/>
              <a:t>3-2</a:t>
            </a:r>
          </a:p>
        </p:txBody>
      </p:sp>
    </p:spTree>
    <p:extLst>
      <p:ext uri="{BB962C8B-B14F-4D97-AF65-F5344CB8AC3E}">
        <p14:creationId xmlns:p14="http://schemas.microsoft.com/office/powerpoint/2010/main" val="272393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4c7c886d-73c1-43ae-971e-b0e8137cf9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72DD-ABED-42BC-B027-DD1220E38A90}"/>
              </a:ext>
            </a:extLst>
          </p:cNvPr>
          <p:cNvSpPr>
            <a:spLocks noGrp="1"/>
          </p:cNvSpPr>
          <p:nvPr>
            <p:ph type="title"/>
          </p:nvPr>
        </p:nvSpPr>
        <p:spPr/>
        <p:txBody>
          <a:bodyPr/>
          <a:lstStyle/>
          <a:p>
            <a:r>
              <a:rPr lang="en-US" dirty="0"/>
              <a:t>Availability Sets</a:t>
            </a:r>
          </a:p>
        </p:txBody>
      </p:sp>
      <p:sp>
        <p:nvSpPr>
          <p:cNvPr id="4" name="Content Placeholder 2">
            <a:extLst>
              <a:ext uri="{FF2B5EF4-FFF2-40B4-BE49-F238E27FC236}">
                <a16:creationId xmlns:a16="http://schemas.microsoft.com/office/drawing/2014/main" id="{3F73B6ED-1712-4C75-B474-6E5441C4D64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Availability Sets provide assurance that any multiple instance VM will be available 99.95% </a:t>
            </a:r>
            <a:br>
              <a:rPr lang="en-US" b="0" kern="0" dirty="0">
                <a:solidFill>
                  <a:srgbClr val="000000"/>
                </a:solidFill>
              </a:rPr>
            </a:br>
            <a:r>
              <a:rPr lang="en-US" b="0" kern="0" dirty="0">
                <a:solidFill>
                  <a:srgbClr val="000000"/>
                </a:solidFill>
              </a:rPr>
              <a:t>of the time</a:t>
            </a:r>
          </a:p>
          <a:p>
            <a:pPr lvl="0"/>
            <a:endParaRPr lang="en-US" b="0" kern="0" dirty="0">
              <a:solidFill>
                <a:srgbClr val="000000"/>
              </a:solidFill>
            </a:endParaRPr>
          </a:p>
          <a:p>
            <a:pPr lvl="0"/>
            <a:endParaRPr lang="en-US" b="0" kern="0" dirty="0">
              <a:solidFill>
                <a:srgbClr val="000000"/>
              </a:solidFill>
            </a:endParaRPr>
          </a:p>
        </p:txBody>
      </p:sp>
      <p:pic>
        <p:nvPicPr>
          <p:cNvPr id="5" name="Picture 4" descr="Update and fault domains for a high availability scenario">
            <a:extLst>
              <a:ext uri="{FF2B5EF4-FFF2-40B4-BE49-F238E27FC236}">
                <a16:creationId xmlns:a16="http://schemas.microsoft.com/office/drawing/2014/main" id="{449DAAE5-7033-4CA2-889B-4C6679942FBF}"/>
              </a:ext>
            </a:extLst>
          </p:cNvPr>
          <p:cNvPicPr>
            <a:picLocks noChangeAspect="1"/>
          </p:cNvPicPr>
          <p:nvPr/>
        </p:nvPicPr>
        <p:blipFill>
          <a:blip r:embed="rId3"/>
          <a:stretch>
            <a:fillRect/>
          </a:stretch>
        </p:blipFill>
        <p:spPr>
          <a:xfrm>
            <a:off x="4308852" y="2204934"/>
            <a:ext cx="4269092" cy="3963637"/>
          </a:xfrm>
          <a:prstGeom prst="rect">
            <a:avLst/>
          </a:prstGeom>
        </p:spPr>
      </p:pic>
      <p:sp>
        <p:nvSpPr>
          <p:cNvPr id="6" name="Rectangle 5">
            <a:extLst>
              <a:ext uri="{FF2B5EF4-FFF2-40B4-BE49-F238E27FC236}">
                <a16:creationId xmlns:a16="http://schemas.microsoft.com/office/drawing/2014/main" id="{3EFE6DD5-7899-4F92-AECC-20101F4DC25F}"/>
              </a:ext>
            </a:extLst>
          </p:cNvPr>
          <p:cNvSpPr/>
          <p:nvPr/>
        </p:nvSpPr>
        <p:spPr>
          <a:xfrm>
            <a:off x="724146" y="3083556"/>
            <a:ext cx="3198812" cy="2086725"/>
          </a:xfrm>
          <a:prstGeom prst="rect">
            <a:avLst/>
          </a:prstGeom>
        </p:spPr>
        <p:txBody>
          <a:bodyPr wrap="square">
            <a:spAutoFit/>
          </a:bodyPr>
          <a:lstStyle/>
          <a:p>
            <a:pPr lvl="0">
              <a:lnSpc>
                <a:spcPct val="90000"/>
              </a:lnSpc>
              <a:spcAft>
                <a:spcPts val="600"/>
              </a:spcAft>
            </a:pPr>
            <a:r>
              <a:rPr lang="en-US" sz="2400" b="0" dirty="0">
                <a:solidFill>
                  <a:srgbClr val="000000"/>
                </a:solidFill>
                <a:latin typeface="Segoe UI" panose="020B0502040204020203" pitchFamily="34" charset="0"/>
                <a:cs typeface="Segoe UI" panose="020B0502040204020203" pitchFamily="34" charset="0"/>
              </a:rPr>
              <a:t>Availability Sets cater for planned and unplanned maintenance using Update Domains and Fault Domains</a:t>
            </a:r>
          </a:p>
        </p:txBody>
      </p:sp>
      <p:sp>
        <p:nvSpPr>
          <p:cNvPr id="7" name="TextBox 6">
            <a:extLst>
              <a:ext uri="{FF2B5EF4-FFF2-40B4-BE49-F238E27FC236}">
                <a16:creationId xmlns:a16="http://schemas.microsoft.com/office/drawing/2014/main" id="{33E6F4CD-6B6E-481A-B9A7-FD2EE9C5C92E}"/>
              </a:ext>
            </a:extLst>
          </p:cNvPr>
          <p:cNvSpPr txBox="1"/>
          <p:nvPr/>
        </p:nvSpPr>
        <p:spPr>
          <a:xfrm>
            <a:off x="269421" y="6310993"/>
            <a:ext cx="622286" cy="369332"/>
          </a:xfrm>
          <a:prstGeom prst="rect">
            <a:avLst/>
          </a:prstGeom>
          <a:noFill/>
        </p:spPr>
        <p:txBody>
          <a:bodyPr wrap="none" rtlCol="0">
            <a:spAutoFit/>
          </a:bodyPr>
          <a:lstStyle/>
          <a:p>
            <a:pPr algn="l"/>
            <a:r>
              <a:rPr lang="en-US" dirty="0"/>
              <a:t>3-3</a:t>
            </a:r>
          </a:p>
        </p:txBody>
      </p:sp>
    </p:spTree>
    <p:extLst>
      <p:ext uri="{BB962C8B-B14F-4D97-AF65-F5344CB8AC3E}">
        <p14:creationId xmlns:p14="http://schemas.microsoft.com/office/powerpoint/2010/main" val="223666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e43f115b-1f4f-4232-a8cb-9f3c6becf93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C720-6910-4925-AED9-1ADCA04E8970}"/>
              </a:ext>
            </a:extLst>
          </p:cNvPr>
          <p:cNvSpPr>
            <a:spLocks noGrp="1"/>
          </p:cNvSpPr>
          <p:nvPr>
            <p:ph type="title"/>
          </p:nvPr>
        </p:nvSpPr>
        <p:spPr/>
        <p:txBody>
          <a:bodyPr/>
          <a:lstStyle/>
          <a:p>
            <a:r>
              <a:rPr lang="en-US" dirty="0"/>
              <a:t>Availability Sets</a:t>
            </a:r>
          </a:p>
        </p:txBody>
      </p:sp>
      <p:sp>
        <p:nvSpPr>
          <p:cNvPr id="4" name="Content Placeholder 2">
            <a:extLst>
              <a:ext uri="{FF2B5EF4-FFF2-40B4-BE49-F238E27FC236}">
                <a16:creationId xmlns:a16="http://schemas.microsoft.com/office/drawing/2014/main" id="{995C7BE8-342C-402F-81C6-28F56DAA2F8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When planning multiple tier applications use multiple Availability sets, one per tier</a:t>
            </a:r>
          </a:p>
          <a:p>
            <a:pPr marL="0" lvl="0" indent="0">
              <a:buNone/>
            </a:pPr>
            <a:endParaRPr lang="en-US" b="0" kern="0" dirty="0">
              <a:solidFill>
                <a:srgbClr val="000000"/>
              </a:solidFill>
            </a:endParaRPr>
          </a:p>
          <a:p>
            <a:pPr marL="0" lvl="0" indent="0">
              <a:buNone/>
            </a:pPr>
            <a:endParaRPr lang="en-US" b="0" kern="0" dirty="0">
              <a:solidFill>
                <a:srgbClr val="000000"/>
              </a:solidFill>
            </a:endParaRPr>
          </a:p>
        </p:txBody>
      </p:sp>
      <p:pic>
        <p:nvPicPr>
          <p:cNvPr id="5" name="Picture 4" descr="Multiple tiers in an application">
            <a:extLst>
              <a:ext uri="{FF2B5EF4-FFF2-40B4-BE49-F238E27FC236}">
                <a16:creationId xmlns:a16="http://schemas.microsoft.com/office/drawing/2014/main" id="{913944C2-65F0-4EEF-8AB6-EFB7CBFEE4A2}"/>
              </a:ext>
            </a:extLst>
          </p:cNvPr>
          <p:cNvPicPr>
            <a:picLocks noChangeAspect="1"/>
          </p:cNvPicPr>
          <p:nvPr/>
        </p:nvPicPr>
        <p:blipFill>
          <a:blip r:embed="rId3"/>
          <a:stretch>
            <a:fillRect/>
          </a:stretch>
        </p:blipFill>
        <p:spPr>
          <a:xfrm>
            <a:off x="1732504" y="2079852"/>
            <a:ext cx="5571724" cy="4290392"/>
          </a:xfrm>
          <a:prstGeom prst="rect">
            <a:avLst/>
          </a:prstGeom>
        </p:spPr>
      </p:pic>
      <p:sp>
        <p:nvSpPr>
          <p:cNvPr id="6" name="TextBox 5">
            <a:extLst>
              <a:ext uri="{FF2B5EF4-FFF2-40B4-BE49-F238E27FC236}">
                <a16:creationId xmlns:a16="http://schemas.microsoft.com/office/drawing/2014/main" id="{3F005FA0-CC66-4DB6-BCFE-F87F9309C30A}"/>
              </a:ext>
            </a:extLst>
          </p:cNvPr>
          <p:cNvSpPr txBox="1"/>
          <p:nvPr/>
        </p:nvSpPr>
        <p:spPr>
          <a:xfrm>
            <a:off x="269421" y="6310993"/>
            <a:ext cx="622286" cy="369332"/>
          </a:xfrm>
          <a:prstGeom prst="rect">
            <a:avLst/>
          </a:prstGeom>
          <a:noFill/>
        </p:spPr>
        <p:txBody>
          <a:bodyPr wrap="none" rtlCol="0">
            <a:spAutoFit/>
          </a:bodyPr>
          <a:lstStyle/>
          <a:p>
            <a:pPr algn="l"/>
            <a:r>
              <a:rPr lang="en-US" dirty="0"/>
              <a:t>3-4</a:t>
            </a:r>
          </a:p>
        </p:txBody>
      </p:sp>
    </p:spTree>
    <p:extLst>
      <p:ext uri="{BB962C8B-B14F-4D97-AF65-F5344CB8AC3E}">
        <p14:creationId xmlns:p14="http://schemas.microsoft.com/office/powerpoint/2010/main" val="220185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3c65190f-0c8d-49bf-8479-4ff8dcef44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2E1A-C202-4F54-ADB8-6100292A04DA}"/>
              </a:ext>
            </a:extLst>
          </p:cNvPr>
          <p:cNvSpPr>
            <a:spLocks noGrp="1"/>
          </p:cNvSpPr>
          <p:nvPr>
            <p:ph type="title"/>
          </p:nvPr>
        </p:nvSpPr>
        <p:spPr/>
        <p:txBody>
          <a:bodyPr/>
          <a:lstStyle/>
          <a:p>
            <a:r>
              <a:rPr lang="en-US" dirty="0"/>
              <a:t>Availability Zones</a:t>
            </a:r>
          </a:p>
        </p:txBody>
      </p:sp>
      <p:sp>
        <p:nvSpPr>
          <p:cNvPr id="4" name="Content Placeholder 2">
            <a:extLst>
              <a:ext uri="{FF2B5EF4-FFF2-40B4-BE49-F238E27FC236}">
                <a16:creationId xmlns:a16="http://schemas.microsoft.com/office/drawing/2014/main" id="{7965D46C-F427-4217-8645-236731D958B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Service helps to protect resources from datacenter level failures</a:t>
            </a:r>
          </a:p>
          <a:p>
            <a:pPr lvl="1"/>
            <a:endParaRPr lang="en-US" b="0" kern="0" dirty="0">
              <a:solidFill>
                <a:srgbClr val="000000"/>
              </a:solidFill>
            </a:endParaRPr>
          </a:p>
          <a:p>
            <a:pPr lvl="0"/>
            <a:endParaRPr lang="en-US" b="0" kern="0" dirty="0">
              <a:solidFill>
                <a:srgbClr val="000000"/>
              </a:solidFill>
            </a:endParaRPr>
          </a:p>
        </p:txBody>
      </p:sp>
      <p:pic>
        <p:nvPicPr>
          <p:cNvPr id="5" name="Picture 4" descr="Azure Regions and Availability Zones">
            <a:extLst>
              <a:ext uri="{FF2B5EF4-FFF2-40B4-BE49-F238E27FC236}">
                <a16:creationId xmlns:a16="http://schemas.microsoft.com/office/drawing/2014/main" id="{7D6CB65F-745F-4AAC-B7D0-8DC62E4AE9E4}"/>
              </a:ext>
            </a:extLst>
          </p:cNvPr>
          <p:cNvPicPr>
            <a:picLocks noChangeAspect="1"/>
          </p:cNvPicPr>
          <p:nvPr/>
        </p:nvPicPr>
        <p:blipFill>
          <a:blip r:embed="rId3"/>
          <a:stretch>
            <a:fillRect/>
          </a:stretch>
        </p:blipFill>
        <p:spPr>
          <a:xfrm>
            <a:off x="4500370" y="2477990"/>
            <a:ext cx="4214286" cy="3690581"/>
          </a:xfrm>
          <a:prstGeom prst="rect">
            <a:avLst/>
          </a:prstGeom>
        </p:spPr>
      </p:pic>
      <p:sp>
        <p:nvSpPr>
          <p:cNvPr id="6" name="TextBox 5">
            <a:extLst>
              <a:ext uri="{FF2B5EF4-FFF2-40B4-BE49-F238E27FC236}">
                <a16:creationId xmlns:a16="http://schemas.microsoft.com/office/drawing/2014/main" id="{E9439DF2-0E02-4EFD-B020-96C1753E1B0F}"/>
              </a:ext>
            </a:extLst>
          </p:cNvPr>
          <p:cNvSpPr txBox="1"/>
          <p:nvPr/>
        </p:nvSpPr>
        <p:spPr>
          <a:xfrm>
            <a:off x="918369" y="3594893"/>
            <a:ext cx="3429000" cy="1957459"/>
          </a:xfrm>
          <a:prstGeom prst="rect">
            <a:avLst/>
          </a:prstGeom>
          <a:noFill/>
        </p:spPr>
        <p:txBody>
          <a:bodyPr wrap="square" lIns="182880" tIns="146304" rIns="182880" bIns="146304" rtlCol="0">
            <a:spAutoFit/>
          </a:bodyPr>
          <a:lstStyle/>
          <a:p>
            <a:pPr lvl="0">
              <a:lnSpc>
                <a:spcPct val="90000"/>
              </a:lnSpc>
              <a:spcAft>
                <a:spcPts val="600"/>
              </a:spcAft>
            </a:pPr>
            <a:r>
              <a:rPr lang="en-GB" sz="20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Provides the ability to place VMs with resilience to the loss of an entire Datacenter building. These are all located within the same Azure region</a:t>
            </a:r>
          </a:p>
        </p:txBody>
      </p:sp>
      <p:sp>
        <p:nvSpPr>
          <p:cNvPr id="7" name="TextBox 6">
            <a:extLst>
              <a:ext uri="{FF2B5EF4-FFF2-40B4-BE49-F238E27FC236}">
                <a16:creationId xmlns:a16="http://schemas.microsoft.com/office/drawing/2014/main" id="{0F6D0937-4993-4603-8D60-15BD43E2A343}"/>
              </a:ext>
            </a:extLst>
          </p:cNvPr>
          <p:cNvSpPr txBox="1"/>
          <p:nvPr/>
        </p:nvSpPr>
        <p:spPr>
          <a:xfrm>
            <a:off x="269421" y="6310993"/>
            <a:ext cx="622286" cy="369332"/>
          </a:xfrm>
          <a:prstGeom prst="rect">
            <a:avLst/>
          </a:prstGeom>
          <a:noFill/>
        </p:spPr>
        <p:txBody>
          <a:bodyPr wrap="none" rtlCol="0">
            <a:spAutoFit/>
          </a:bodyPr>
          <a:lstStyle/>
          <a:p>
            <a:pPr algn="l"/>
            <a:r>
              <a:rPr lang="en-US" dirty="0"/>
              <a:t>3-4</a:t>
            </a:r>
          </a:p>
        </p:txBody>
      </p:sp>
    </p:spTree>
    <p:extLst>
      <p:ext uri="{BB962C8B-B14F-4D97-AF65-F5344CB8AC3E}">
        <p14:creationId xmlns:p14="http://schemas.microsoft.com/office/powerpoint/2010/main" val="37832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dd37f7a7-2518-404d-8d80-33bd41134fa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4BE2-6FD0-4FB5-BB76-013DF4DAF0A1}"/>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0BD8A398-604F-439F-83F6-5C76E89E29CE}"/>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When would you use multiple Azure Availability Sets in the same application?</a:t>
            </a:r>
          </a:p>
        </p:txBody>
      </p:sp>
      <p:pic>
        <p:nvPicPr>
          <p:cNvPr id="5" name="Picture 4" descr="Question">
            <a:extLst>
              <a:ext uri="{FF2B5EF4-FFF2-40B4-BE49-F238E27FC236}">
                <a16:creationId xmlns:a16="http://schemas.microsoft.com/office/drawing/2014/main" id="{CF54178E-F60D-4029-ACCF-BF9047966F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1046171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5519e9d4-6aca-488a-83ff-34891af5888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7EB0-D46D-4DEA-B967-9F495AC0167A}"/>
              </a:ext>
            </a:extLst>
          </p:cNvPr>
          <p:cNvSpPr>
            <a:spLocks noGrp="1"/>
          </p:cNvSpPr>
          <p:nvPr>
            <p:ph type="title"/>
          </p:nvPr>
        </p:nvSpPr>
        <p:spPr/>
        <p:txBody>
          <a:bodyPr/>
          <a:lstStyle/>
          <a:p>
            <a:r>
              <a:rPr lang="en-US" dirty="0"/>
              <a:t>Lesson 2: Templated Infrastructure</a:t>
            </a:r>
          </a:p>
        </p:txBody>
      </p:sp>
      <p:sp>
        <p:nvSpPr>
          <p:cNvPr id="3" name="Text Placeholder 2">
            <a:extLst>
              <a:ext uri="{FF2B5EF4-FFF2-40B4-BE49-F238E27FC236}">
                <a16:creationId xmlns:a16="http://schemas.microsoft.com/office/drawing/2014/main" id="{BD9B272A-2952-44B6-B556-85DE3EE43BFE}"/>
              </a:ext>
            </a:extLst>
          </p:cNvPr>
          <p:cNvSpPr>
            <a:spLocks noGrp="1"/>
          </p:cNvSpPr>
          <p:nvPr>
            <p:ph type="body" idx="1"/>
          </p:nvPr>
        </p:nvSpPr>
        <p:spPr/>
        <p:txBody>
          <a:bodyPr/>
          <a:lstStyle/>
          <a:p>
            <a:r>
              <a:rPr lang="en-US" dirty="0"/>
              <a:t>Templated Infrastructure
Virtual Machine Scale Sets
Virtual Machines vs. Virtual Machine Scale Sets
Virtual Machine Scale Set Considerations</a:t>
            </a:r>
          </a:p>
        </p:txBody>
      </p:sp>
      <p:sp>
        <p:nvSpPr>
          <p:cNvPr id="4" name="TextBox 3">
            <a:extLst>
              <a:ext uri="{FF2B5EF4-FFF2-40B4-BE49-F238E27FC236}">
                <a16:creationId xmlns:a16="http://schemas.microsoft.com/office/drawing/2014/main" id="{3BFB844F-1542-4A60-ACDF-CFC9629428E5}"/>
              </a:ext>
            </a:extLst>
          </p:cNvPr>
          <p:cNvSpPr txBox="1"/>
          <p:nvPr/>
        </p:nvSpPr>
        <p:spPr>
          <a:xfrm>
            <a:off x="269421" y="6310993"/>
            <a:ext cx="622286" cy="369332"/>
          </a:xfrm>
          <a:prstGeom prst="rect">
            <a:avLst/>
          </a:prstGeom>
          <a:noFill/>
        </p:spPr>
        <p:txBody>
          <a:bodyPr wrap="none" rtlCol="0">
            <a:spAutoFit/>
          </a:bodyPr>
          <a:lstStyle/>
          <a:p>
            <a:pPr algn="l"/>
            <a:r>
              <a:rPr lang="en-US" dirty="0"/>
              <a:t>3-6</a:t>
            </a:r>
          </a:p>
        </p:txBody>
      </p:sp>
    </p:spTree>
    <p:extLst>
      <p:ext uri="{BB962C8B-B14F-4D97-AF65-F5344CB8AC3E}">
        <p14:creationId xmlns:p14="http://schemas.microsoft.com/office/powerpoint/2010/main" val="425857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79871-EC0D-435B-89CD-A5678C7DBEA2}"/>
              </a:ext>
            </a:extLst>
          </p:cNvPr>
          <p:cNvSpPr>
            <a:spLocks noGrp="1"/>
          </p:cNvSpPr>
          <p:nvPr>
            <p:ph type="title"/>
          </p:nvPr>
        </p:nvSpPr>
        <p:spPr/>
        <p:txBody>
          <a:bodyPr/>
          <a:lstStyle/>
          <a:p>
            <a:r>
              <a:rPr lang="en-US" dirty="0"/>
              <a:t>Templated Infrastructure</a:t>
            </a:r>
          </a:p>
        </p:txBody>
      </p:sp>
      <p:sp>
        <p:nvSpPr>
          <p:cNvPr id="4" name="Content Placeholder 2">
            <a:extLst>
              <a:ext uri="{FF2B5EF4-FFF2-40B4-BE49-F238E27FC236}">
                <a16:creationId xmlns:a16="http://schemas.microsoft.com/office/drawing/2014/main" id="{6A8C077D-DAE1-40F4-A892-1F5FAA789CBA}"/>
              </a:ext>
            </a:extLst>
          </p:cNvPr>
          <p:cNvSpPr txBox="1">
            <a:spLocks/>
          </p:cNvSpPr>
          <p:nvPr/>
        </p:nvSpPr>
        <p:spPr>
          <a:xfrm>
            <a:off x="458788" y="1021215"/>
            <a:ext cx="4523115"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sz="3200" b="0" kern="0" dirty="0">
                <a:solidFill>
                  <a:srgbClr val="000000"/>
                </a:solidFill>
              </a:rPr>
              <a:t>While ARM templates are an excellent resource, for large scale deployments, other solutions are available:</a:t>
            </a:r>
          </a:p>
          <a:p>
            <a:pPr marL="0" lvl="0" indent="0" algn="ctr">
              <a:buNone/>
            </a:pPr>
            <a:endParaRPr lang="en-US" sz="2400" b="0" kern="0" dirty="0">
              <a:solidFill>
                <a:srgbClr val="000000"/>
              </a:solidFill>
            </a:endParaRPr>
          </a:p>
          <a:p>
            <a:pPr marL="0" lvl="0" indent="0" algn="ctr">
              <a:buNone/>
            </a:pPr>
            <a:r>
              <a:rPr lang="en-US" sz="2400" b="0" kern="0" dirty="0">
                <a:solidFill>
                  <a:srgbClr val="000000"/>
                </a:solidFill>
              </a:rPr>
              <a:t>VM Scale Sets allow true auto scaling to deploy big compute and big data solutions</a:t>
            </a:r>
          </a:p>
          <a:p>
            <a:pPr marL="0" lvl="0" indent="0">
              <a:buNone/>
            </a:pPr>
            <a:endParaRPr lang="en-US" sz="3200" b="0" kern="0" dirty="0">
              <a:solidFill>
                <a:srgbClr val="000000"/>
              </a:solidFill>
            </a:endParaRPr>
          </a:p>
        </p:txBody>
      </p:sp>
      <p:pic>
        <p:nvPicPr>
          <p:cNvPr id="5" name="Picture 4" descr="VM Scale Set portal blade">
            <a:extLst>
              <a:ext uri="{FF2B5EF4-FFF2-40B4-BE49-F238E27FC236}">
                <a16:creationId xmlns:a16="http://schemas.microsoft.com/office/drawing/2014/main" id="{6C8277C3-F057-4E81-AEE7-1D607DEA74CB}"/>
              </a:ext>
            </a:extLst>
          </p:cNvPr>
          <p:cNvPicPr>
            <a:picLocks noChangeAspect="1"/>
          </p:cNvPicPr>
          <p:nvPr/>
        </p:nvPicPr>
        <p:blipFill>
          <a:blip r:embed="rId3"/>
          <a:stretch>
            <a:fillRect/>
          </a:stretch>
        </p:blipFill>
        <p:spPr>
          <a:xfrm>
            <a:off x="5664392" y="1021215"/>
            <a:ext cx="2807027" cy="5630863"/>
          </a:xfrm>
          <a:prstGeom prst="rect">
            <a:avLst/>
          </a:prstGeom>
        </p:spPr>
      </p:pic>
      <p:sp>
        <p:nvSpPr>
          <p:cNvPr id="6" name="TextBox 5">
            <a:extLst>
              <a:ext uri="{FF2B5EF4-FFF2-40B4-BE49-F238E27FC236}">
                <a16:creationId xmlns:a16="http://schemas.microsoft.com/office/drawing/2014/main" id="{6D7E036C-03D1-4976-B299-65B4CAFD2AF6}"/>
              </a:ext>
            </a:extLst>
          </p:cNvPr>
          <p:cNvSpPr txBox="1"/>
          <p:nvPr/>
        </p:nvSpPr>
        <p:spPr>
          <a:xfrm>
            <a:off x="269421" y="6310993"/>
            <a:ext cx="622286" cy="369332"/>
          </a:xfrm>
          <a:prstGeom prst="rect">
            <a:avLst/>
          </a:prstGeom>
          <a:noFill/>
        </p:spPr>
        <p:txBody>
          <a:bodyPr wrap="none" rtlCol="0">
            <a:spAutoFit/>
          </a:bodyPr>
          <a:lstStyle/>
          <a:p>
            <a:pPr algn="l"/>
            <a:r>
              <a:rPr lang="en-US" dirty="0"/>
              <a:t>3-6</a:t>
            </a:r>
          </a:p>
        </p:txBody>
      </p:sp>
    </p:spTree>
    <p:extLst>
      <p:ext uri="{BB962C8B-B14F-4D97-AF65-F5344CB8AC3E}">
        <p14:creationId xmlns:p14="http://schemas.microsoft.com/office/powerpoint/2010/main" val="2604890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1D3B-89E0-4A53-B224-A1E9C73753B4}"/>
              </a:ext>
            </a:extLst>
          </p:cNvPr>
          <p:cNvSpPr>
            <a:spLocks noGrp="1"/>
          </p:cNvSpPr>
          <p:nvPr>
            <p:ph type="title"/>
          </p:nvPr>
        </p:nvSpPr>
        <p:spPr/>
        <p:txBody>
          <a:bodyPr/>
          <a:lstStyle/>
          <a:p>
            <a:r>
              <a:rPr lang="en-US" dirty="0"/>
              <a:t>Virtual Machine Scale Sets</a:t>
            </a:r>
          </a:p>
        </p:txBody>
      </p:sp>
      <p:sp>
        <p:nvSpPr>
          <p:cNvPr id="4" name="Content Placeholder 2">
            <a:extLst>
              <a:ext uri="{FF2B5EF4-FFF2-40B4-BE49-F238E27FC236}">
                <a16:creationId xmlns:a16="http://schemas.microsoft.com/office/drawing/2014/main" id="{D5EB98AF-7133-4E77-A15E-812AF89C6AD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nSpc>
                <a:spcPct val="90000"/>
              </a:lnSpc>
              <a:spcAft>
                <a:spcPts val="600"/>
              </a:spcAft>
              <a:buNone/>
            </a:pPr>
            <a:r>
              <a:rPr lang="en-GB" b="0" kern="0" dirty="0">
                <a:gradFill>
                  <a:gsLst>
                    <a:gs pos="2917">
                      <a:srgbClr val="000000"/>
                    </a:gs>
                    <a:gs pos="30000">
                      <a:srgbClr val="000000"/>
                    </a:gs>
                  </a:gsLst>
                  <a:lin ang="5400000" scaled="0"/>
                </a:gradFill>
              </a:rPr>
              <a:t>Scale sets have a number of features:</a:t>
            </a:r>
          </a:p>
          <a:p>
            <a:pPr marL="342900" lvl="0" indent="-342900">
              <a:lnSpc>
                <a:spcPct val="90000"/>
              </a:lnSpc>
              <a:spcAft>
                <a:spcPts val="600"/>
              </a:spcAft>
            </a:pPr>
            <a:r>
              <a:rPr lang="en-GB" b="0" kern="0" dirty="0">
                <a:gradFill>
                  <a:gsLst>
                    <a:gs pos="2917">
                      <a:srgbClr val="000000"/>
                    </a:gs>
                    <a:gs pos="30000">
                      <a:srgbClr val="000000"/>
                    </a:gs>
                  </a:gsLst>
                  <a:lin ang="5400000" scaled="0"/>
                </a:gradFill>
              </a:rPr>
              <a:t>Deployable with JSON templates just like VMs</a:t>
            </a:r>
          </a:p>
          <a:p>
            <a:pPr marL="342900" lvl="0" indent="-342900">
              <a:lnSpc>
                <a:spcPct val="90000"/>
              </a:lnSpc>
              <a:spcAft>
                <a:spcPts val="600"/>
              </a:spcAft>
            </a:pPr>
            <a:r>
              <a:rPr lang="en-GB" b="0" kern="0" dirty="0">
                <a:gradFill>
                  <a:gsLst>
                    <a:gs pos="2917">
                      <a:srgbClr val="000000"/>
                    </a:gs>
                    <a:gs pos="30000">
                      <a:srgbClr val="000000"/>
                    </a:gs>
                  </a:gsLst>
                  <a:lin ang="5400000" scaled="0"/>
                </a:gradFill>
              </a:rPr>
              <a:t>Can use Azure Autoscale </a:t>
            </a:r>
          </a:p>
          <a:p>
            <a:pPr marL="342900" lvl="0" indent="-342900">
              <a:lnSpc>
                <a:spcPct val="90000"/>
              </a:lnSpc>
              <a:spcAft>
                <a:spcPts val="600"/>
              </a:spcAft>
            </a:pPr>
            <a:r>
              <a:rPr lang="en-GB" b="0" kern="0" dirty="0">
                <a:gradFill>
                  <a:gsLst>
                    <a:gs pos="2917">
                      <a:srgbClr val="000000"/>
                    </a:gs>
                    <a:gs pos="30000">
                      <a:srgbClr val="000000"/>
                    </a:gs>
                  </a:gsLst>
                  <a:lin ang="5400000" scaled="0"/>
                </a:gradFill>
              </a:rPr>
              <a:t>No requirement to pre-provision</a:t>
            </a:r>
          </a:p>
          <a:p>
            <a:pPr marL="342900" lvl="0" indent="-342900">
              <a:lnSpc>
                <a:spcPct val="90000"/>
              </a:lnSpc>
              <a:spcAft>
                <a:spcPts val="600"/>
              </a:spcAft>
            </a:pPr>
            <a:r>
              <a:rPr lang="en-GB" b="0" kern="0" dirty="0">
                <a:gradFill>
                  <a:gsLst>
                    <a:gs pos="2917">
                      <a:srgbClr val="000000"/>
                    </a:gs>
                    <a:gs pos="30000">
                      <a:srgbClr val="000000"/>
                    </a:gs>
                  </a:gsLst>
                  <a:lin ang="5400000" scaled="0"/>
                </a:gradFill>
              </a:rPr>
              <a:t>Load balancer creation</a:t>
            </a:r>
          </a:p>
          <a:p>
            <a:pPr marL="342900" lvl="0" indent="-342900">
              <a:lnSpc>
                <a:spcPct val="90000"/>
              </a:lnSpc>
              <a:spcAft>
                <a:spcPts val="600"/>
              </a:spcAft>
            </a:pPr>
            <a:r>
              <a:rPr lang="en-GB" b="0" kern="0" dirty="0">
                <a:gradFill>
                  <a:gsLst>
                    <a:gs pos="2917">
                      <a:srgbClr val="000000"/>
                    </a:gs>
                    <a:gs pos="30000">
                      <a:srgbClr val="000000"/>
                    </a:gs>
                  </a:gsLst>
                  <a:lin ang="5400000" scaled="0"/>
                </a:gradFill>
              </a:rPr>
              <a:t>NAT included</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B0282B44-19F7-4A12-9164-6F662D9B8DEC}"/>
              </a:ext>
            </a:extLst>
          </p:cNvPr>
          <p:cNvSpPr txBox="1"/>
          <p:nvPr/>
        </p:nvSpPr>
        <p:spPr>
          <a:xfrm>
            <a:off x="269421" y="6310993"/>
            <a:ext cx="622286" cy="369332"/>
          </a:xfrm>
          <a:prstGeom prst="rect">
            <a:avLst/>
          </a:prstGeom>
          <a:noFill/>
        </p:spPr>
        <p:txBody>
          <a:bodyPr wrap="none" rtlCol="0">
            <a:spAutoFit/>
          </a:bodyPr>
          <a:lstStyle/>
          <a:p>
            <a:pPr algn="l"/>
            <a:r>
              <a:rPr lang="en-US" dirty="0"/>
              <a:t>3-7</a:t>
            </a:r>
          </a:p>
        </p:txBody>
      </p:sp>
    </p:spTree>
    <p:extLst>
      <p:ext uri="{BB962C8B-B14F-4D97-AF65-F5344CB8AC3E}">
        <p14:creationId xmlns:p14="http://schemas.microsoft.com/office/powerpoint/2010/main" val="332000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52d25c6f-c178-4023-9ed6-50d1b595041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BE42-1FF4-4E07-84CD-EFCDFA0860DF}"/>
              </a:ext>
            </a:extLst>
          </p:cNvPr>
          <p:cNvSpPr>
            <a:spLocks noGrp="1"/>
          </p:cNvSpPr>
          <p:nvPr>
            <p:ph type="title"/>
          </p:nvPr>
        </p:nvSpPr>
        <p:spPr/>
        <p:txBody>
          <a:bodyPr/>
          <a:lstStyle/>
          <a:p>
            <a:r>
              <a:rPr lang="en-US" dirty="0"/>
              <a:t>Virtual Machines vs. Virtual Machine Scale Sets</a:t>
            </a:r>
          </a:p>
        </p:txBody>
      </p:sp>
      <p:sp>
        <p:nvSpPr>
          <p:cNvPr id="4" name="Text Placeholder 3">
            <a:extLst>
              <a:ext uri="{FF2B5EF4-FFF2-40B4-BE49-F238E27FC236}">
                <a16:creationId xmlns:a16="http://schemas.microsoft.com/office/drawing/2014/main" id="{8C9B032C-0FCF-4E15-BD73-90A713C3B245}"/>
              </a:ext>
            </a:extLst>
          </p:cNvPr>
          <p:cNvSpPr txBox="1">
            <a:spLocks/>
          </p:cNvSpPr>
          <p:nvPr/>
        </p:nvSpPr>
        <p:spPr>
          <a:xfrm>
            <a:off x="232920" y="1371600"/>
            <a:ext cx="4114449" cy="369639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en-GB" sz="1800" b="0" kern="0" dirty="0">
                <a:solidFill>
                  <a:srgbClr val="313131"/>
                </a:solidFill>
                <a:latin typeface="Verdana" pitchFamily="34" charset="0"/>
                <a:ea typeface="+mn-ea"/>
                <a:cs typeface="Arial" charset="0"/>
              </a:rPr>
              <a:t>Scale Sets:</a:t>
            </a:r>
          </a:p>
          <a:p>
            <a:pPr>
              <a:spcBef>
                <a:spcPct val="0"/>
              </a:spcBef>
              <a:buSzTx/>
            </a:pPr>
            <a:r>
              <a:rPr lang="en-GB" sz="1800" b="0" kern="0" dirty="0">
                <a:solidFill>
                  <a:srgbClr val="313131"/>
                </a:solidFill>
                <a:latin typeface="Verdana" pitchFamily="34" charset="0"/>
                <a:ea typeface="+mn-ea"/>
                <a:cs typeface="Arial" charset="0"/>
              </a:rPr>
              <a:t>Easy to grow and shrink on demand</a:t>
            </a:r>
          </a:p>
          <a:p>
            <a:pPr>
              <a:spcBef>
                <a:spcPct val="0"/>
              </a:spcBef>
              <a:buSzTx/>
            </a:pPr>
            <a:r>
              <a:rPr lang="en-GB" sz="1800" b="0" kern="0" dirty="0">
                <a:solidFill>
                  <a:srgbClr val="313131"/>
                </a:solidFill>
                <a:latin typeface="Verdana" pitchFamily="34" charset="0"/>
                <a:ea typeface="+mn-ea"/>
                <a:cs typeface="Arial" charset="0"/>
              </a:rPr>
              <a:t>Easy to reimage</a:t>
            </a:r>
          </a:p>
          <a:p>
            <a:pPr>
              <a:spcBef>
                <a:spcPct val="0"/>
              </a:spcBef>
              <a:buSzTx/>
            </a:pPr>
            <a:r>
              <a:rPr lang="en-GB" sz="1800" b="0" kern="0" dirty="0">
                <a:solidFill>
                  <a:srgbClr val="313131"/>
                </a:solidFill>
                <a:latin typeface="Verdana" pitchFamily="34" charset="0"/>
                <a:ea typeface="+mn-ea"/>
                <a:cs typeface="Arial" charset="0"/>
              </a:rPr>
              <a:t>Easy to overprovision</a:t>
            </a:r>
          </a:p>
          <a:p>
            <a:pPr>
              <a:spcBef>
                <a:spcPct val="0"/>
              </a:spcBef>
              <a:buSzTx/>
            </a:pPr>
            <a:r>
              <a:rPr lang="en-GB" sz="1800" b="0" kern="0" dirty="0">
                <a:solidFill>
                  <a:srgbClr val="313131"/>
                </a:solidFill>
                <a:latin typeface="Verdana" pitchFamily="34" charset="0"/>
                <a:ea typeface="+mn-ea"/>
                <a:cs typeface="Arial" charset="0"/>
              </a:rPr>
              <a:t>Upgrade policies</a:t>
            </a:r>
          </a:p>
          <a:p>
            <a:pPr marL="0" lvl="0" indent="0">
              <a:spcBef>
                <a:spcPct val="0"/>
              </a:spcBef>
              <a:buClrTx/>
              <a:buSzTx/>
              <a:buNone/>
            </a:pPr>
            <a:endParaRPr lang="en-GB" sz="1800" b="0" kern="0" dirty="0">
              <a:solidFill>
                <a:srgbClr val="000000"/>
              </a:solidFill>
              <a:latin typeface="Verdana" pitchFamily="34" charset="0"/>
              <a:ea typeface="+mn-ea"/>
              <a:cs typeface="Arial" charset="0"/>
            </a:endParaRPr>
          </a:p>
        </p:txBody>
      </p:sp>
      <p:sp>
        <p:nvSpPr>
          <p:cNvPr id="5" name="Text Placeholder 4">
            <a:extLst>
              <a:ext uri="{FF2B5EF4-FFF2-40B4-BE49-F238E27FC236}">
                <a16:creationId xmlns:a16="http://schemas.microsoft.com/office/drawing/2014/main" id="{9B26144D-43FA-489D-B210-B8FF3DE70D3B}"/>
              </a:ext>
            </a:extLst>
          </p:cNvPr>
          <p:cNvSpPr txBox="1">
            <a:spLocks/>
          </p:cNvSpPr>
          <p:nvPr/>
        </p:nvSpPr>
        <p:spPr>
          <a:xfrm>
            <a:off x="4587082" y="1371600"/>
            <a:ext cx="4533522" cy="528087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en-GB" sz="1800" b="0" kern="0" dirty="0">
                <a:solidFill>
                  <a:srgbClr val="313131"/>
                </a:solidFill>
                <a:latin typeface="Verdana" pitchFamily="34" charset="0"/>
                <a:ea typeface="+mn-ea"/>
                <a:cs typeface="Arial" charset="0"/>
              </a:rPr>
              <a:t>VMs:</a:t>
            </a:r>
          </a:p>
          <a:p>
            <a:pPr>
              <a:spcBef>
                <a:spcPct val="0"/>
              </a:spcBef>
              <a:buSzTx/>
            </a:pPr>
            <a:r>
              <a:rPr lang="en-GB" sz="1800" b="0" kern="0" dirty="0">
                <a:solidFill>
                  <a:srgbClr val="313131"/>
                </a:solidFill>
                <a:latin typeface="Verdana" pitchFamily="34" charset="0"/>
                <a:ea typeface="+mn-ea"/>
                <a:cs typeface="Arial" charset="0"/>
              </a:rPr>
              <a:t>Attach disks to VMs</a:t>
            </a:r>
          </a:p>
          <a:p>
            <a:pPr>
              <a:spcBef>
                <a:spcPct val="0"/>
              </a:spcBef>
              <a:buSzTx/>
            </a:pPr>
            <a:r>
              <a:rPr lang="en-GB" sz="1800" b="0" kern="0" dirty="0">
                <a:solidFill>
                  <a:srgbClr val="313131"/>
                </a:solidFill>
                <a:latin typeface="Verdana" pitchFamily="34" charset="0"/>
                <a:ea typeface="+mn-ea"/>
                <a:cs typeface="Arial" charset="0"/>
              </a:rPr>
              <a:t>Attach non-empty disks</a:t>
            </a:r>
          </a:p>
          <a:p>
            <a:pPr>
              <a:spcBef>
                <a:spcPct val="0"/>
              </a:spcBef>
              <a:buSzTx/>
            </a:pPr>
            <a:r>
              <a:rPr lang="en-GB" sz="1800" b="0" kern="0" dirty="0">
                <a:solidFill>
                  <a:srgbClr val="313131"/>
                </a:solidFill>
                <a:latin typeface="Verdana" pitchFamily="34" charset="0"/>
                <a:ea typeface="+mn-ea"/>
                <a:cs typeface="Arial" charset="0"/>
              </a:rPr>
              <a:t>Snapshot a VM</a:t>
            </a:r>
          </a:p>
          <a:p>
            <a:pPr>
              <a:spcBef>
                <a:spcPct val="0"/>
              </a:spcBef>
              <a:buSzTx/>
            </a:pPr>
            <a:r>
              <a:rPr lang="en-GB" sz="1800" b="0" kern="0" dirty="0">
                <a:solidFill>
                  <a:srgbClr val="313131"/>
                </a:solidFill>
                <a:latin typeface="Verdana" pitchFamily="34" charset="0"/>
                <a:ea typeface="+mn-ea"/>
                <a:cs typeface="Arial" charset="0"/>
              </a:rPr>
              <a:t>Capture a VM Image</a:t>
            </a:r>
          </a:p>
          <a:p>
            <a:pPr>
              <a:spcBef>
                <a:spcPct val="0"/>
              </a:spcBef>
              <a:buSzTx/>
            </a:pPr>
            <a:r>
              <a:rPr lang="en-GB" sz="1800" b="0" kern="0" dirty="0">
                <a:solidFill>
                  <a:srgbClr val="313131"/>
                </a:solidFill>
                <a:latin typeface="Verdana" pitchFamily="34" charset="0"/>
                <a:ea typeface="+mn-ea"/>
                <a:cs typeface="Arial" charset="0"/>
              </a:rPr>
              <a:t>Migrate from native to managed disks</a:t>
            </a:r>
          </a:p>
          <a:p>
            <a:pPr>
              <a:spcBef>
                <a:spcPct val="0"/>
              </a:spcBef>
              <a:buSzTx/>
            </a:pPr>
            <a:r>
              <a:rPr lang="en-GB" sz="1800" b="0" kern="0" dirty="0">
                <a:solidFill>
                  <a:srgbClr val="313131"/>
                </a:solidFill>
                <a:latin typeface="Verdana" pitchFamily="34" charset="0"/>
                <a:ea typeface="+mn-ea"/>
                <a:cs typeface="Arial" charset="0"/>
              </a:rPr>
              <a:t>Assign IPv6 public IP addresses to individual VM NICs</a:t>
            </a:r>
          </a:p>
          <a:p>
            <a:pPr marL="457200" lvl="0" indent="-457200">
              <a:spcBef>
                <a:spcPct val="0"/>
              </a:spcBef>
              <a:buClrTx/>
              <a:buSzTx/>
              <a:buNone/>
            </a:pPr>
            <a:endParaRPr lang="en-GB" sz="1800" b="0" kern="0" dirty="0">
              <a:solidFill>
                <a:srgbClr val="313131"/>
              </a:solidFill>
              <a:latin typeface="Verdana" pitchFamily="34" charset="0"/>
              <a:ea typeface="+mn-ea"/>
              <a:cs typeface="Arial" charset="0"/>
            </a:endParaRPr>
          </a:p>
          <a:p>
            <a:pPr marL="0" lvl="0" indent="0">
              <a:spcBef>
                <a:spcPct val="0"/>
              </a:spcBef>
              <a:buClrTx/>
              <a:buSzTx/>
              <a:buNone/>
            </a:pPr>
            <a:endParaRPr lang="en-GB" sz="1800" b="0" kern="0" dirty="0">
              <a:solidFill>
                <a:srgbClr val="000000"/>
              </a:solidFill>
              <a:latin typeface="Verdana" pitchFamily="34" charset="0"/>
              <a:ea typeface="+mn-ea"/>
              <a:cs typeface="Arial" charset="0"/>
            </a:endParaRPr>
          </a:p>
        </p:txBody>
      </p:sp>
      <p:sp>
        <p:nvSpPr>
          <p:cNvPr id="6" name="TextBox 5">
            <a:extLst>
              <a:ext uri="{FF2B5EF4-FFF2-40B4-BE49-F238E27FC236}">
                <a16:creationId xmlns:a16="http://schemas.microsoft.com/office/drawing/2014/main" id="{7DAA0CC2-7651-4858-ACEA-CAAEA8199569}"/>
              </a:ext>
            </a:extLst>
          </p:cNvPr>
          <p:cNvSpPr txBox="1"/>
          <p:nvPr/>
        </p:nvSpPr>
        <p:spPr>
          <a:xfrm>
            <a:off x="269421" y="6310993"/>
            <a:ext cx="622286" cy="369332"/>
          </a:xfrm>
          <a:prstGeom prst="rect">
            <a:avLst/>
          </a:prstGeom>
          <a:noFill/>
        </p:spPr>
        <p:txBody>
          <a:bodyPr wrap="none" rtlCol="0">
            <a:spAutoFit/>
          </a:bodyPr>
          <a:lstStyle/>
          <a:p>
            <a:pPr algn="l"/>
            <a:r>
              <a:rPr lang="en-US" dirty="0"/>
              <a:t>3-7</a:t>
            </a:r>
          </a:p>
        </p:txBody>
      </p:sp>
    </p:spTree>
    <p:extLst>
      <p:ext uri="{BB962C8B-B14F-4D97-AF65-F5344CB8AC3E}">
        <p14:creationId xmlns:p14="http://schemas.microsoft.com/office/powerpoint/2010/main" val="147286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156B-B327-40DC-87A6-FC71EC16A9AE}"/>
              </a:ext>
            </a:extLst>
          </p:cNvPr>
          <p:cNvSpPr>
            <a:spLocks noGrp="1"/>
          </p:cNvSpPr>
          <p:nvPr>
            <p:ph type="title"/>
          </p:nvPr>
        </p:nvSpPr>
        <p:spPr/>
        <p:txBody>
          <a:bodyPr/>
          <a:lstStyle/>
          <a:p>
            <a:r>
              <a:rPr lang="en-US" dirty="0"/>
              <a:t>Why Patterns?</a:t>
            </a:r>
          </a:p>
        </p:txBody>
      </p:sp>
      <p:sp>
        <p:nvSpPr>
          <p:cNvPr id="4" name="Content Placeholder 2">
            <a:extLst>
              <a:ext uri="{FF2B5EF4-FFF2-40B4-BE49-F238E27FC236}">
                <a16:creationId xmlns:a16="http://schemas.microsoft.com/office/drawing/2014/main" id="{D454166C-266F-4A29-8E6A-4050AF043BE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Most problems are already solved by other professionals in the industry</a:t>
            </a:r>
          </a:p>
          <a:p>
            <a:pPr lvl="0"/>
            <a:endParaRPr lang="en-US" b="0" kern="0" dirty="0">
              <a:solidFill>
                <a:srgbClr val="000000"/>
              </a:solidFill>
            </a:endParaRPr>
          </a:p>
          <a:p>
            <a:pPr lvl="0"/>
            <a:r>
              <a:rPr lang="en-US" b="0" kern="0" dirty="0">
                <a:solidFill>
                  <a:srgbClr val="000000"/>
                </a:solidFill>
              </a:rPr>
              <a:t>Years of experience and research have defined best practices and the “best practice” when developing new solutions</a:t>
            </a:r>
          </a:p>
          <a:p>
            <a:pPr lvl="0"/>
            <a:endParaRPr lang="en-US" b="0" kern="0" dirty="0">
              <a:solidFill>
                <a:srgbClr val="000000"/>
              </a:solidFill>
            </a:endParaRPr>
          </a:p>
          <a:p>
            <a:pPr lvl="0"/>
            <a:r>
              <a:rPr lang="en-US" b="0" kern="0" dirty="0">
                <a:solidFill>
                  <a:srgbClr val="000000"/>
                </a:solidFill>
              </a:rPr>
              <a:t>Most patterns are platform-agnostic</a:t>
            </a:r>
          </a:p>
        </p:txBody>
      </p:sp>
      <p:sp>
        <p:nvSpPr>
          <p:cNvPr id="5" name="TextBox 4">
            <a:extLst>
              <a:ext uri="{FF2B5EF4-FFF2-40B4-BE49-F238E27FC236}">
                <a16:creationId xmlns:a16="http://schemas.microsoft.com/office/drawing/2014/main" id="{AA10B1F9-14CD-4236-9C13-CAD47DFBCE84}"/>
              </a:ext>
            </a:extLst>
          </p:cNvPr>
          <p:cNvSpPr txBox="1"/>
          <p:nvPr/>
        </p:nvSpPr>
        <p:spPr>
          <a:xfrm>
            <a:off x="187779" y="6400800"/>
            <a:ext cx="622286" cy="369332"/>
          </a:xfrm>
          <a:prstGeom prst="rect">
            <a:avLst/>
          </a:prstGeom>
          <a:noFill/>
        </p:spPr>
        <p:txBody>
          <a:bodyPr wrap="none" rtlCol="0">
            <a:spAutoFit/>
          </a:bodyPr>
          <a:lstStyle/>
          <a:p>
            <a:pPr algn="l"/>
            <a:r>
              <a:rPr lang="en-US" dirty="0"/>
              <a:t>1-2</a:t>
            </a:r>
          </a:p>
        </p:txBody>
      </p:sp>
    </p:spTree>
    <p:extLst>
      <p:ext uri="{BB962C8B-B14F-4D97-AF65-F5344CB8AC3E}">
        <p14:creationId xmlns:p14="http://schemas.microsoft.com/office/powerpoint/2010/main" val="3412135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d797db46-9040-41a8-ae0c-a1a84b94ea7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764E-B555-465D-8876-E7B1C3DBC074}"/>
              </a:ext>
            </a:extLst>
          </p:cNvPr>
          <p:cNvSpPr>
            <a:spLocks noGrp="1"/>
          </p:cNvSpPr>
          <p:nvPr>
            <p:ph type="title"/>
          </p:nvPr>
        </p:nvSpPr>
        <p:spPr/>
        <p:txBody>
          <a:bodyPr/>
          <a:lstStyle/>
          <a:p>
            <a:r>
              <a:rPr lang="en-US" dirty="0"/>
              <a:t>Virtual Machine Scale Sets</a:t>
            </a:r>
          </a:p>
        </p:txBody>
      </p:sp>
      <p:sp>
        <p:nvSpPr>
          <p:cNvPr id="4" name="Content Placeholder 2">
            <a:extLst>
              <a:ext uri="{FF2B5EF4-FFF2-40B4-BE49-F238E27FC236}">
                <a16:creationId xmlns:a16="http://schemas.microsoft.com/office/drawing/2014/main" id="{5243ADBA-AE43-4E90-91BA-202149B5142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90000"/>
              </a:lnSpc>
              <a:spcAft>
                <a:spcPts val="600"/>
              </a:spcAft>
            </a:pPr>
            <a:r>
              <a:rPr lang="en-GB" b="0" kern="0" dirty="0">
                <a:gradFill>
                  <a:gsLst>
                    <a:gs pos="2917">
                      <a:srgbClr val="000000"/>
                    </a:gs>
                    <a:gs pos="30000">
                      <a:srgbClr val="000000"/>
                    </a:gs>
                  </a:gsLst>
                  <a:lin ang="5400000" scaled="0"/>
                </a:gradFill>
              </a:rPr>
              <a:t>Connect to an Instance of a VM using RDP through the load balancer</a:t>
            </a:r>
          </a:p>
          <a:p>
            <a:pPr lvl="0">
              <a:lnSpc>
                <a:spcPct val="90000"/>
              </a:lnSpc>
              <a:spcAft>
                <a:spcPts val="600"/>
              </a:spcAft>
            </a:pPr>
            <a:endParaRPr lang="en-GB" b="0" kern="0" dirty="0">
              <a:gradFill>
                <a:gsLst>
                  <a:gs pos="2917">
                    <a:srgbClr val="000000"/>
                  </a:gs>
                  <a:gs pos="30000">
                    <a:srgbClr val="000000"/>
                  </a:gs>
                </a:gsLst>
                <a:lin ang="5400000" scaled="0"/>
              </a:gradFill>
            </a:endParaRPr>
          </a:p>
          <a:p>
            <a:pPr lvl="0">
              <a:lnSpc>
                <a:spcPct val="90000"/>
              </a:lnSpc>
              <a:spcAft>
                <a:spcPts val="600"/>
              </a:spcAft>
            </a:pPr>
            <a:r>
              <a:rPr lang="en-GB" b="0" kern="0" dirty="0">
                <a:gradFill>
                  <a:gsLst>
                    <a:gs pos="2917">
                      <a:srgbClr val="000000"/>
                    </a:gs>
                    <a:gs pos="30000">
                      <a:srgbClr val="000000"/>
                    </a:gs>
                  </a:gsLst>
                  <a:lin ang="5400000" scaled="0"/>
                </a:gradFill>
              </a:rPr>
              <a:t>Use Continuous delivery to maintain an application in a VMSS with Visual Studio Team Services</a:t>
            </a:r>
          </a:p>
          <a:p>
            <a:pPr lvl="0">
              <a:lnSpc>
                <a:spcPct val="90000"/>
              </a:lnSpc>
              <a:spcAft>
                <a:spcPts val="600"/>
              </a:spcAft>
            </a:pPr>
            <a:endParaRPr lang="en-GB" b="0" kern="0" dirty="0">
              <a:gradFill>
                <a:gsLst>
                  <a:gs pos="2917">
                    <a:srgbClr val="000000"/>
                  </a:gs>
                  <a:gs pos="30000">
                    <a:srgbClr val="000000"/>
                  </a:gs>
                </a:gsLst>
                <a:lin ang="5400000" scaled="0"/>
              </a:gradFill>
            </a:endParaRPr>
          </a:p>
          <a:p>
            <a:pPr lvl="0">
              <a:lnSpc>
                <a:spcPct val="90000"/>
              </a:lnSpc>
              <a:spcAft>
                <a:spcPts val="600"/>
              </a:spcAft>
            </a:pPr>
            <a:r>
              <a:rPr lang="en-GB" b="0" kern="0" dirty="0">
                <a:gradFill>
                  <a:gsLst>
                    <a:gs pos="2917">
                      <a:srgbClr val="000000"/>
                    </a:gs>
                    <a:gs pos="30000">
                      <a:srgbClr val="000000"/>
                    </a:gs>
                  </a:gsLst>
                  <a:lin ang="5400000" scaled="0"/>
                </a:gradFill>
              </a:rPr>
              <a:t>Using managed disks removes storage account considerations from Scale Set creation</a:t>
            </a:r>
          </a:p>
        </p:txBody>
      </p:sp>
      <p:sp>
        <p:nvSpPr>
          <p:cNvPr id="5" name="TextBox 4">
            <a:extLst>
              <a:ext uri="{FF2B5EF4-FFF2-40B4-BE49-F238E27FC236}">
                <a16:creationId xmlns:a16="http://schemas.microsoft.com/office/drawing/2014/main" id="{69B0D777-3EEC-4B7C-B537-DDFC2E39E554}"/>
              </a:ext>
            </a:extLst>
          </p:cNvPr>
          <p:cNvSpPr txBox="1"/>
          <p:nvPr/>
        </p:nvSpPr>
        <p:spPr>
          <a:xfrm>
            <a:off x="269421" y="6310993"/>
            <a:ext cx="622286" cy="369332"/>
          </a:xfrm>
          <a:prstGeom prst="rect">
            <a:avLst/>
          </a:prstGeom>
          <a:noFill/>
        </p:spPr>
        <p:txBody>
          <a:bodyPr wrap="none" rtlCol="0">
            <a:spAutoFit/>
          </a:bodyPr>
          <a:lstStyle/>
          <a:p>
            <a:pPr algn="l"/>
            <a:r>
              <a:rPr lang="en-US" dirty="0"/>
              <a:t>3-7</a:t>
            </a:r>
          </a:p>
        </p:txBody>
      </p:sp>
    </p:spTree>
    <p:extLst>
      <p:ext uri="{BB962C8B-B14F-4D97-AF65-F5344CB8AC3E}">
        <p14:creationId xmlns:p14="http://schemas.microsoft.com/office/powerpoint/2010/main" val="2924898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12aaf15d-e7b0-4500-aeaf-a2ec31a1057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9D78-ACD2-4A40-B259-F2A2F4F4BA05}"/>
              </a:ext>
            </a:extLst>
          </p:cNvPr>
          <p:cNvSpPr>
            <a:spLocks noGrp="1"/>
          </p:cNvSpPr>
          <p:nvPr>
            <p:ph type="title"/>
          </p:nvPr>
        </p:nvSpPr>
        <p:spPr/>
        <p:txBody>
          <a:bodyPr/>
          <a:lstStyle/>
          <a:p>
            <a:r>
              <a:rPr lang="en-US" dirty="0"/>
              <a:t>Virtual Machine Scale Set Considerations</a:t>
            </a:r>
          </a:p>
        </p:txBody>
      </p:sp>
      <p:sp>
        <p:nvSpPr>
          <p:cNvPr id="4" name="Content Placeholder 2">
            <a:extLst>
              <a:ext uri="{FF2B5EF4-FFF2-40B4-BE49-F238E27FC236}">
                <a16:creationId xmlns:a16="http://schemas.microsoft.com/office/drawing/2014/main" id="{B8EC3DA3-63EE-4444-B286-8B30FAF1F9EB}"/>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90000"/>
              </a:lnSpc>
              <a:spcAft>
                <a:spcPts val="600"/>
              </a:spcAft>
            </a:pPr>
            <a:r>
              <a:rPr lang="en-GB" b="0" kern="0" dirty="0">
                <a:gradFill>
                  <a:gsLst>
                    <a:gs pos="2917">
                      <a:srgbClr val="000000"/>
                    </a:gs>
                    <a:gs pos="30000">
                      <a:srgbClr val="000000"/>
                    </a:gs>
                  </a:gsLst>
                  <a:lin ang="5400000" scaled="0"/>
                </a:gradFill>
              </a:rPr>
              <a:t>Custom Extensions can be used to configure new VM instances when scaling – this can add time to the deployment</a:t>
            </a:r>
          </a:p>
          <a:p>
            <a:pPr lvl="0">
              <a:lnSpc>
                <a:spcPct val="90000"/>
              </a:lnSpc>
              <a:spcAft>
                <a:spcPts val="600"/>
              </a:spcAft>
            </a:pPr>
            <a:endParaRPr lang="en-GB" b="0" kern="0" dirty="0">
              <a:gradFill>
                <a:gsLst>
                  <a:gs pos="2917">
                    <a:srgbClr val="000000"/>
                  </a:gs>
                  <a:gs pos="30000">
                    <a:srgbClr val="000000"/>
                  </a:gs>
                </a:gsLst>
                <a:lin ang="5400000" scaled="0"/>
              </a:gradFill>
            </a:endParaRPr>
          </a:p>
          <a:p>
            <a:pPr lvl="0">
              <a:lnSpc>
                <a:spcPct val="90000"/>
              </a:lnSpc>
              <a:spcAft>
                <a:spcPts val="600"/>
              </a:spcAft>
            </a:pPr>
            <a:r>
              <a:rPr lang="en-GB" b="0" kern="0" dirty="0">
                <a:gradFill>
                  <a:gsLst>
                    <a:gs pos="2917">
                      <a:srgbClr val="000000"/>
                    </a:gs>
                    <a:gs pos="30000">
                      <a:srgbClr val="000000"/>
                    </a:gs>
                  </a:gsLst>
                  <a:lin ang="5400000" scaled="0"/>
                </a:gradFill>
              </a:rPr>
              <a:t>Custom Images can be used to deploy all images to the scale set – this scales VMs in a ready to use state</a:t>
            </a:r>
          </a:p>
        </p:txBody>
      </p:sp>
      <p:sp>
        <p:nvSpPr>
          <p:cNvPr id="5" name="TextBox 4">
            <a:extLst>
              <a:ext uri="{FF2B5EF4-FFF2-40B4-BE49-F238E27FC236}">
                <a16:creationId xmlns:a16="http://schemas.microsoft.com/office/drawing/2014/main" id="{99213663-C350-4B02-8E8A-27A479A5D664}"/>
              </a:ext>
            </a:extLst>
          </p:cNvPr>
          <p:cNvSpPr txBox="1"/>
          <p:nvPr/>
        </p:nvSpPr>
        <p:spPr>
          <a:xfrm>
            <a:off x="269421" y="6310993"/>
            <a:ext cx="622286" cy="369332"/>
          </a:xfrm>
          <a:prstGeom prst="rect">
            <a:avLst/>
          </a:prstGeom>
          <a:noFill/>
        </p:spPr>
        <p:txBody>
          <a:bodyPr wrap="none" rtlCol="0">
            <a:spAutoFit/>
          </a:bodyPr>
          <a:lstStyle/>
          <a:p>
            <a:pPr algn="l"/>
            <a:r>
              <a:rPr lang="en-US" dirty="0"/>
              <a:t>3-8</a:t>
            </a:r>
          </a:p>
        </p:txBody>
      </p:sp>
    </p:spTree>
    <p:extLst>
      <p:ext uri="{BB962C8B-B14F-4D97-AF65-F5344CB8AC3E}">
        <p14:creationId xmlns:p14="http://schemas.microsoft.com/office/powerpoint/2010/main" val="3970723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e1c42bd6-cafd-4d30-a819-a7ca91b135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69E4-E22B-483B-99EC-D42FAC1566F1}"/>
              </a:ext>
            </a:extLst>
          </p:cNvPr>
          <p:cNvSpPr>
            <a:spLocks noGrp="1"/>
          </p:cNvSpPr>
          <p:nvPr>
            <p:ph type="title"/>
          </p:nvPr>
        </p:nvSpPr>
        <p:spPr/>
        <p:txBody>
          <a:bodyPr/>
          <a:lstStyle/>
          <a:p>
            <a:r>
              <a:rPr lang="en-US" dirty="0"/>
              <a:t>Considerations for “Large” VMSS</a:t>
            </a:r>
          </a:p>
        </p:txBody>
      </p:sp>
      <p:sp>
        <p:nvSpPr>
          <p:cNvPr id="4" name="Content Placeholder 2">
            <a:extLst>
              <a:ext uri="{FF2B5EF4-FFF2-40B4-BE49-F238E27FC236}">
                <a16:creationId xmlns:a16="http://schemas.microsoft.com/office/drawing/2014/main" id="{16B0B19C-C931-4415-9EB8-640C82F037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nSpc>
                <a:spcPct val="90000"/>
              </a:lnSpc>
              <a:spcAft>
                <a:spcPts val="600"/>
              </a:spcAft>
              <a:buNone/>
            </a:pPr>
            <a:r>
              <a:rPr lang="en-GB" b="0" kern="0" dirty="0">
                <a:gradFill>
                  <a:gsLst>
                    <a:gs pos="2917">
                      <a:srgbClr val="000000"/>
                    </a:gs>
                    <a:gs pos="30000">
                      <a:srgbClr val="000000"/>
                    </a:gs>
                  </a:gsLst>
                  <a:lin ang="5400000" scaled="0"/>
                </a:gradFill>
              </a:rPr>
              <a:t>Large scale sets over 100 VMs use placement groups – these change load balancing and fault domain characteristics:</a:t>
            </a:r>
          </a:p>
          <a:p>
            <a:pPr marL="342900" lvl="0" indent="-342900"/>
            <a:r>
              <a:rPr lang="en-GB" b="0" kern="0" dirty="0">
                <a:solidFill>
                  <a:srgbClr val="000000"/>
                </a:solidFill>
              </a:rPr>
              <a:t>Managed Disks</a:t>
            </a:r>
          </a:p>
          <a:p>
            <a:pPr marL="342900" lvl="0" indent="-342900"/>
            <a:r>
              <a:rPr lang="en-GB" b="0" kern="0" dirty="0">
                <a:solidFill>
                  <a:srgbClr val="000000"/>
                </a:solidFill>
              </a:rPr>
              <a:t>Marketplace images scale to 1,000 VMs</a:t>
            </a:r>
          </a:p>
          <a:p>
            <a:pPr marL="342900" lvl="0" indent="-342900"/>
            <a:r>
              <a:rPr lang="en-GB" b="0" kern="0" dirty="0">
                <a:solidFill>
                  <a:srgbClr val="000000"/>
                </a:solidFill>
              </a:rPr>
              <a:t>Custom images scale to 300 VMs</a:t>
            </a:r>
          </a:p>
          <a:p>
            <a:pPr marL="342900" lvl="0" indent="-342900"/>
            <a:r>
              <a:rPr lang="en-GB" b="0" kern="0" dirty="0">
                <a:solidFill>
                  <a:srgbClr val="000000"/>
                </a:solidFill>
              </a:rPr>
              <a:t>Ensure available IP addresses in subnet</a:t>
            </a:r>
          </a:p>
          <a:p>
            <a:pPr marL="342900" lvl="0" indent="-342900"/>
            <a:r>
              <a:rPr lang="en-GB" b="0" kern="0" dirty="0">
                <a:solidFill>
                  <a:srgbClr val="000000"/>
                </a:solidFill>
              </a:rPr>
              <a:t>Ensure your compute limits are high enough </a:t>
            </a:r>
          </a:p>
          <a:p>
            <a:pPr marL="342900" lvl="0" indent="-342900"/>
            <a:r>
              <a:rPr lang="en-GB" b="0" kern="0" dirty="0">
                <a:solidFill>
                  <a:srgbClr val="000000"/>
                </a:solidFill>
              </a:rPr>
              <a:t>Fault Domains relate to a single placement group</a:t>
            </a:r>
          </a:p>
          <a:p>
            <a:pPr marL="342900" lvl="0" indent="-342900">
              <a:lnSpc>
                <a:spcPct val="90000"/>
              </a:lnSpc>
              <a:spcAft>
                <a:spcPts val="600"/>
              </a:spcAft>
            </a:pPr>
            <a:endParaRPr lang="en-GB" b="0" kern="0" dirty="0">
              <a:gradFill>
                <a:gsLst>
                  <a:gs pos="2917">
                    <a:srgbClr val="000000"/>
                  </a:gs>
                  <a:gs pos="30000">
                    <a:srgbClr val="000000"/>
                  </a:gs>
                </a:gsLst>
                <a:lin ang="5400000" scaled="0"/>
              </a:gradFill>
            </a:endParaRPr>
          </a:p>
          <a:p>
            <a:pPr marL="0" lvl="0" indent="0">
              <a:lnSpc>
                <a:spcPct val="90000"/>
              </a:lnSpc>
              <a:spcAft>
                <a:spcPts val="600"/>
              </a:spcAft>
              <a:buNone/>
            </a:pPr>
            <a:endParaRPr lang="en-GB" sz="2000" b="0" kern="0" dirty="0">
              <a:gradFill>
                <a:gsLst>
                  <a:gs pos="2917">
                    <a:srgbClr val="000000"/>
                  </a:gs>
                  <a:gs pos="30000">
                    <a:srgbClr val="000000"/>
                  </a:gs>
                </a:gsLst>
                <a:lin ang="5400000" scaled="0"/>
              </a:gradFill>
            </a:endParaRPr>
          </a:p>
          <a:p>
            <a:pPr lvl="0">
              <a:lnSpc>
                <a:spcPct val="90000"/>
              </a:lnSpc>
              <a:spcAft>
                <a:spcPts val="600"/>
              </a:spcAft>
            </a:pPr>
            <a:endParaRPr lang="en-GB" sz="2000" b="0" kern="0" dirty="0">
              <a:gradFill>
                <a:gsLst>
                  <a:gs pos="2917">
                    <a:srgbClr val="000000"/>
                  </a:gs>
                  <a:gs pos="30000">
                    <a:srgbClr val="000000"/>
                  </a:gs>
                </a:gsLst>
                <a:lin ang="5400000" scaled="0"/>
              </a:gradFill>
            </a:endParaRPr>
          </a:p>
          <a:p>
            <a:pPr lvl="0">
              <a:lnSpc>
                <a:spcPct val="90000"/>
              </a:lnSpc>
              <a:spcAft>
                <a:spcPts val="600"/>
              </a:spcAft>
            </a:pPr>
            <a:endParaRPr lang="en-GB" sz="2000" b="0" kern="0" dirty="0">
              <a:gradFill>
                <a:gsLst>
                  <a:gs pos="2917">
                    <a:srgbClr val="000000"/>
                  </a:gs>
                  <a:gs pos="30000">
                    <a:srgbClr val="000000"/>
                  </a:gs>
                </a:gsLst>
                <a:lin ang="5400000" scaled="0"/>
              </a:gradFill>
            </a:endParaRPr>
          </a:p>
          <a:p>
            <a:pPr lvl="0">
              <a:lnSpc>
                <a:spcPct val="90000"/>
              </a:lnSpc>
              <a:spcAft>
                <a:spcPts val="600"/>
              </a:spcAft>
            </a:pPr>
            <a:endParaRPr lang="en-GB" sz="2000" b="0" kern="0" dirty="0">
              <a:gradFill>
                <a:gsLst>
                  <a:gs pos="2917">
                    <a:srgbClr val="000000"/>
                  </a:gs>
                  <a:gs pos="30000">
                    <a:srgbClr val="000000"/>
                  </a:gs>
                </a:gsLst>
                <a:lin ang="5400000" scaled="0"/>
              </a:gra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1A023DF6-AEF6-4AF3-8855-B628EC1488F2}"/>
              </a:ext>
            </a:extLst>
          </p:cNvPr>
          <p:cNvSpPr txBox="1"/>
          <p:nvPr/>
        </p:nvSpPr>
        <p:spPr>
          <a:xfrm>
            <a:off x="269421" y="6310993"/>
            <a:ext cx="622286" cy="369332"/>
          </a:xfrm>
          <a:prstGeom prst="rect">
            <a:avLst/>
          </a:prstGeom>
          <a:noFill/>
        </p:spPr>
        <p:txBody>
          <a:bodyPr wrap="none" rtlCol="0">
            <a:spAutoFit/>
          </a:bodyPr>
          <a:lstStyle/>
          <a:p>
            <a:pPr algn="l"/>
            <a:r>
              <a:rPr lang="en-US" dirty="0"/>
              <a:t>3-8</a:t>
            </a:r>
          </a:p>
        </p:txBody>
      </p:sp>
    </p:spTree>
    <p:extLst>
      <p:ext uri="{BB962C8B-B14F-4D97-AF65-F5344CB8AC3E}">
        <p14:creationId xmlns:p14="http://schemas.microsoft.com/office/powerpoint/2010/main" val="2159381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a3380cd2-86e5-4751-a24a-5213174da0b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754E-EFFC-44B6-83F9-87C725918CB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538F70EF-56E3-4311-A0E3-40E4B5E177E7}"/>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the benefits and drawbacks of VMSS for different types of application and services?</a:t>
            </a:r>
          </a:p>
        </p:txBody>
      </p:sp>
      <p:pic>
        <p:nvPicPr>
          <p:cNvPr id="5" name="Picture 4" descr="Question">
            <a:extLst>
              <a:ext uri="{FF2B5EF4-FFF2-40B4-BE49-F238E27FC236}">
                <a16:creationId xmlns:a16="http://schemas.microsoft.com/office/drawing/2014/main" id="{FF5CC2FA-60A3-4E41-9F6B-D4F6048F7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90DE323D-F04C-4AD9-8670-F8222E9F7919}"/>
              </a:ext>
            </a:extLst>
          </p:cNvPr>
          <p:cNvSpPr txBox="1"/>
          <p:nvPr/>
        </p:nvSpPr>
        <p:spPr>
          <a:xfrm>
            <a:off x="269421" y="6310993"/>
            <a:ext cx="622286" cy="369332"/>
          </a:xfrm>
          <a:prstGeom prst="rect">
            <a:avLst/>
          </a:prstGeom>
          <a:noFill/>
        </p:spPr>
        <p:txBody>
          <a:bodyPr wrap="none" rtlCol="0">
            <a:spAutoFit/>
          </a:bodyPr>
          <a:lstStyle/>
          <a:p>
            <a:pPr algn="l"/>
            <a:r>
              <a:rPr lang="en-US" dirty="0"/>
              <a:t>3-8</a:t>
            </a:r>
          </a:p>
        </p:txBody>
      </p:sp>
    </p:spTree>
    <p:extLst>
      <p:ext uri="{BB962C8B-B14F-4D97-AF65-F5344CB8AC3E}">
        <p14:creationId xmlns:p14="http://schemas.microsoft.com/office/powerpoint/2010/main" val="353528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09D8-CC63-4AD3-87F9-61459CA7C236}"/>
              </a:ext>
            </a:extLst>
          </p:cNvPr>
          <p:cNvSpPr>
            <a:spLocks noGrp="1"/>
          </p:cNvSpPr>
          <p:nvPr>
            <p:ph type="title"/>
          </p:nvPr>
        </p:nvSpPr>
        <p:spPr/>
        <p:txBody>
          <a:bodyPr/>
          <a:lstStyle/>
          <a:p>
            <a:r>
              <a:rPr lang="en-US" dirty="0"/>
              <a:t>Lesson 3: Domain-Joined Virtual Machines</a:t>
            </a:r>
          </a:p>
        </p:txBody>
      </p:sp>
      <p:sp>
        <p:nvSpPr>
          <p:cNvPr id="3" name="Text Placeholder 2">
            <a:extLst>
              <a:ext uri="{FF2B5EF4-FFF2-40B4-BE49-F238E27FC236}">
                <a16:creationId xmlns:a16="http://schemas.microsoft.com/office/drawing/2014/main" id="{F6C8BFC5-9954-4744-B788-4E3A26184A01}"/>
              </a:ext>
            </a:extLst>
          </p:cNvPr>
          <p:cNvSpPr>
            <a:spLocks noGrp="1"/>
          </p:cNvSpPr>
          <p:nvPr>
            <p:ph type="body" idx="1"/>
          </p:nvPr>
        </p:nvSpPr>
        <p:spPr/>
        <p:txBody>
          <a:bodyPr/>
          <a:lstStyle/>
          <a:p>
            <a:r>
              <a:rPr lang="en-US" dirty="0"/>
              <a:t>Domain and IaaS Applications
Hybrid Connectivity
Azure AD Domain Services</a:t>
            </a:r>
          </a:p>
        </p:txBody>
      </p:sp>
      <p:sp>
        <p:nvSpPr>
          <p:cNvPr id="4" name="TextBox 3">
            <a:extLst>
              <a:ext uri="{FF2B5EF4-FFF2-40B4-BE49-F238E27FC236}">
                <a16:creationId xmlns:a16="http://schemas.microsoft.com/office/drawing/2014/main" id="{7A7219EB-1C21-44CF-8FEA-9C2546705A3D}"/>
              </a:ext>
            </a:extLst>
          </p:cNvPr>
          <p:cNvSpPr txBox="1"/>
          <p:nvPr/>
        </p:nvSpPr>
        <p:spPr>
          <a:xfrm>
            <a:off x="269421" y="6310993"/>
            <a:ext cx="785793" cy="369332"/>
          </a:xfrm>
          <a:prstGeom prst="rect">
            <a:avLst/>
          </a:prstGeom>
          <a:noFill/>
        </p:spPr>
        <p:txBody>
          <a:bodyPr wrap="none" rtlCol="0">
            <a:spAutoFit/>
          </a:bodyPr>
          <a:lstStyle/>
          <a:p>
            <a:pPr algn="l"/>
            <a:r>
              <a:rPr lang="en-US" dirty="0"/>
              <a:t>3-12</a:t>
            </a:r>
          </a:p>
        </p:txBody>
      </p:sp>
    </p:spTree>
    <p:extLst>
      <p:ext uri="{BB962C8B-B14F-4D97-AF65-F5344CB8AC3E}">
        <p14:creationId xmlns:p14="http://schemas.microsoft.com/office/powerpoint/2010/main" val="2140635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5A5-CC8F-44BD-86DD-201530040474}"/>
              </a:ext>
            </a:extLst>
          </p:cNvPr>
          <p:cNvSpPr>
            <a:spLocks noGrp="1"/>
          </p:cNvSpPr>
          <p:nvPr>
            <p:ph type="title"/>
          </p:nvPr>
        </p:nvSpPr>
        <p:spPr/>
        <p:txBody>
          <a:bodyPr/>
          <a:lstStyle/>
          <a:p>
            <a:r>
              <a:rPr lang="en-US" dirty="0"/>
              <a:t>Domain and IaaS Applications</a:t>
            </a:r>
          </a:p>
        </p:txBody>
      </p:sp>
      <p:sp>
        <p:nvSpPr>
          <p:cNvPr id="4" name="Content Placeholder 2">
            <a:extLst>
              <a:ext uri="{FF2B5EF4-FFF2-40B4-BE49-F238E27FC236}">
                <a16:creationId xmlns:a16="http://schemas.microsoft.com/office/drawing/2014/main" id="{8891ECCC-894B-4ED7-BAAE-790BD9F13AF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provides a number of options for Domains:</a:t>
            </a:r>
          </a:p>
          <a:p>
            <a:pPr marL="571500" lvl="0" indent="-571500"/>
            <a:r>
              <a:rPr lang="en-GB" b="0" kern="0" dirty="0">
                <a:solidFill>
                  <a:srgbClr val="000000"/>
                </a:solidFill>
              </a:rPr>
              <a:t>Azure AD (and B2B, B2C)</a:t>
            </a:r>
          </a:p>
          <a:p>
            <a:pPr marL="571500" lvl="0" indent="-571500"/>
            <a:r>
              <a:rPr lang="en-GB" b="0" kern="0" dirty="0">
                <a:solidFill>
                  <a:srgbClr val="000000"/>
                </a:solidFill>
              </a:rPr>
              <a:t>Hybrid ADDS And Azure AD</a:t>
            </a:r>
          </a:p>
          <a:p>
            <a:pPr marL="571500" lvl="0" indent="-571500"/>
            <a:r>
              <a:rPr lang="en-GB" b="0" kern="0" dirty="0">
                <a:solidFill>
                  <a:srgbClr val="000000"/>
                </a:solidFill>
              </a:rPr>
              <a:t>Azure AD Domain Services</a:t>
            </a:r>
          </a:p>
          <a:p>
            <a:pPr lvl="0"/>
            <a:endParaRPr lang="en-US" b="0" kern="0" dirty="0">
              <a:solidFill>
                <a:srgbClr val="000000"/>
              </a:solidFill>
            </a:endParaRPr>
          </a:p>
          <a:p>
            <a:pPr lvl="0" algn="ctr"/>
            <a:endParaRPr lang="en-US" sz="2000" b="0" kern="0" dirty="0">
              <a:solidFill>
                <a:srgbClr val="000000"/>
              </a:solidFill>
            </a:endParaRP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8C68E9D5-1BC3-4D42-A401-E14326CF9205}"/>
              </a:ext>
            </a:extLst>
          </p:cNvPr>
          <p:cNvSpPr txBox="1"/>
          <p:nvPr/>
        </p:nvSpPr>
        <p:spPr>
          <a:xfrm>
            <a:off x="269421" y="6310993"/>
            <a:ext cx="785793" cy="369332"/>
          </a:xfrm>
          <a:prstGeom prst="rect">
            <a:avLst/>
          </a:prstGeom>
          <a:noFill/>
        </p:spPr>
        <p:txBody>
          <a:bodyPr wrap="none" rtlCol="0">
            <a:spAutoFit/>
          </a:bodyPr>
          <a:lstStyle/>
          <a:p>
            <a:pPr algn="l"/>
            <a:r>
              <a:rPr lang="en-US" dirty="0"/>
              <a:t>3-12</a:t>
            </a:r>
          </a:p>
        </p:txBody>
      </p:sp>
    </p:spTree>
    <p:extLst>
      <p:ext uri="{BB962C8B-B14F-4D97-AF65-F5344CB8AC3E}">
        <p14:creationId xmlns:p14="http://schemas.microsoft.com/office/powerpoint/2010/main" val="691572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46bc6441-74ea-456f-a24b-e5537bdd02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0EEF-FDA5-47EF-98D1-A2420EF420A3}"/>
              </a:ext>
            </a:extLst>
          </p:cNvPr>
          <p:cNvSpPr>
            <a:spLocks noGrp="1"/>
          </p:cNvSpPr>
          <p:nvPr>
            <p:ph type="title"/>
          </p:nvPr>
        </p:nvSpPr>
        <p:spPr/>
        <p:txBody>
          <a:bodyPr/>
          <a:lstStyle/>
          <a:p>
            <a:r>
              <a:rPr lang="en-US" dirty="0"/>
              <a:t>Hybrid Connectivity</a:t>
            </a:r>
          </a:p>
        </p:txBody>
      </p:sp>
      <p:sp>
        <p:nvSpPr>
          <p:cNvPr id="4" name="Content Placeholder 2">
            <a:extLst>
              <a:ext uri="{FF2B5EF4-FFF2-40B4-BE49-F238E27FC236}">
                <a16:creationId xmlns:a16="http://schemas.microsoft.com/office/drawing/2014/main" id="{A7166363-D1D5-4EF3-AF14-528068DE070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GB" sz="3200" b="0" kern="0" dirty="0">
                <a:solidFill>
                  <a:srgbClr val="000000"/>
                </a:solidFill>
              </a:rPr>
              <a:t>Azure AD Connect</a:t>
            </a:r>
          </a:p>
          <a:p>
            <a:pPr lvl="0"/>
            <a:r>
              <a:rPr lang="en-GB" b="0" kern="0" dirty="0">
                <a:solidFill>
                  <a:srgbClr val="000000"/>
                </a:solidFill>
              </a:rPr>
              <a:t>Active Directory Federation Services</a:t>
            </a:r>
          </a:p>
          <a:p>
            <a:pPr lvl="0"/>
            <a:r>
              <a:rPr lang="en-GB" b="0" kern="0" dirty="0">
                <a:solidFill>
                  <a:srgbClr val="000000"/>
                </a:solidFill>
              </a:rPr>
              <a:t>AD Connect Passthrough</a:t>
            </a:r>
          </a:p>
          <a:p>
            <a:pPr lvl="0"/>
            <a:r>
              <a:rPr lang="en-GB" b="0" kern="0" dirty="0">
                <a:solidFill>
                  <a:srgbClr val="000000"/>
                </a:solidFill>
              </a:rPr>
              <a:t>Deploy AD DS to an Azure VM</a:t>
            </a:r>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F332E611-E820-4469-9B73-48678F3A2FD9}"/>
              </a:ext>
            </a:extLst>
          </p:cNvPr>
          <p:cNvSpPr txBox="1"/>
          <p:nvPr/>
        </p:nvSpPr>
        <p:spPr>
          <a:xfrm>
            <a:off x="269421" y="6310993"/>
            <a:ext cx="785793" cy="369332"/>
          </a:xfrm>
          <a:prstGeom prst="rect">
            <a:avLst/>
          </a:prstGeom>
          <a:noFill/>
        </p:spPr>
        <p:txBody>
          <a:bodyPr wrap="none" rtlCol="0">
            <a:spAutoFit/>
          </a:bodyPr>
          <a:lstStyle/>
          <a:p>
            <a:pPr algn="l"/>
            <a:r>
              <a:rPr lang="en-US" dirty="0"/>
              <a:t>3-13</a:t>
            </a:r>
          </a:p>
        </p:txBody>
      </p:sp>
    </p:spTree>
    <p:extLst>
      <p:ext uri="{BB962C8B-B14F-4D97-AF65-F5344CB8AC3E}">
        <p14:creationId xmlns:p14="http://schemas.microsoft.com/office/powerpoint/2010/main" val="584118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6f049b2e-ea5a-4121-a5ca-b61ecacc318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8117-6E24-4694-A60C-71043635D1D5}"/>
              </a:ext>
            </a:extLst>
          </p:cNvPr>
          <p:cNvSpPr>
            <a:spLocks noGrp="1"/>
          </p:cNvSpPr>
          <p:nvPr>
            <p:ph type="title"/>
          </p:nvPr>
        </p:nvSpPr>
        <p:spPr/>
        <p:txBody>
          <a:bodyPr/>
          <a:lstStyle/>
          <a:p>
            <a:r>
              <a:rPr lang="en-US" dirty="0"/>
              <a:t>Azure AD Hybrid</a:t>
            </a:r>
          </a:p>
        </p:txBody>
      </p:sp>
      <p:sp>
        <p:nvSpPr>
          <p:cNvPr id="4" name="Content Placeholder 2">
            <a:extLst>
              <a:ext uri="{FF2B5EF4-FFF2-40B4-BE49-F238E27FC236}">
                <a16:creationId xmlns:a16="http://schemas.microsoft.com/office/drawing/2014/main" id="{FD8A01C5-FEFD-43C2-8F3A-5C8395C8DFE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Passthrough vs. ADFS</a:t>
            </a:r>
          </a:p>
        </p:txBody>
      </p:sp>
      <p:pic>
        <p:nvPicPr>
          <p:cNvPr id="5" name="Picture 4" descr="ADFS instead of Passthrough authentication">
            <a:extLst>
              <a:ext uri="{FF2B5EF4-FFF2-40B4-BE49-F238E27FC236}">
                <a16:creationId xmlns:a16="http://schemas.microsoft.com/office/drawing/2014/main" id="{2B25F376-BCD3-4276-A473-16A44E2B4304}"/>
              </a:ext>
            </a:extLst>
          </p:cNvPr>
          <p:cNvPicPr>
            <a:picLocks noChangeAspect="1"/>
          </p:cNvPicPr>
          <p:nvPr/>
        </p:nvPicPr>
        <p:blipFill>
          <a:blip r:embed="rId3"/>
          <a:stretch>
            <a:fillRect/>
          </a:stretch>
        </p:blipFill>
        <p:spPr>
          <a:xfrm>
            <a:off x="205962" y="2430462"/>
            <a:ext cx="8778082" cy="3978302"/>
          </a:xfrm>
          <a:prstGeom prst="rect">
            <a:avLst/>
          </a:prstGeom>
        </p:spPr>
      </p:pic>
      <p:sp>
        <p:nvSpPr>
          <p:cNvPr id="6" name="TextBox 5">
            <a:extLst>
              <a:ext uri="{FF2B5EF4-FFF2-40B4-BE49-F238E27FC236}">
                <a16:creationId xmlns:a16="http://schemas.microsoft.com/office/drawing/2014/main" id="{CFC720A4-7DC1-4F79-9C21-83C126F62AFD}"/>
              </a:ext>
            </a:extLst>
          </p:cNvPr>
          <p:cNvSpPr txBox="1"/>
          <p:nvPr/>
        </p:nvSpPr>
        <p:spPr>
          <a:xfrm>
            <a:off x="269421" y="6310993"/>
            <a:ext cx="785793" cy="369332"/>
          </a:xfrm>
          <a:prstGeom prst="rect">
            <a:avLst/>
          </a:prstGeom>
          <a:noFill/>
        </p:spPr>
        <p:txBody>
          <a:bodyPr wrap="none" rtlCol="0">
            <a:spAutoFit/>
          </a:bodyPr>
          <a:lstStyle/>
          <a:p>
            <a:pPr algn="l"/>
            <a:r>
              <a:rPr lang="en-US" dirty="0"/>
              <a:t>3-15</a:t>
            </a:r>
          </a:p>
        </p:txBody>
      </p:sp>
    </p:spTree>
    <p:extLst>
      <p:ext uri="{BB962C8B-B14F-4D97-AF65-F5344CB8AC3E}">
        <p14:creationId xmlns:p14="http://schemas.microsoft.com/office/powerpoint/2010/main" val="256364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3c7ff025-a48a-48e2-bc66-8aa4c01f3b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5C62-6FC8-41DA-A96B-821040E3BE7E}"/>
              </a:ext>
            </a:extLst>
          </p:cNvPr>
          <p:cNvSpPr>
            <a:spLocks noGrp="1"/>
          </p:cNvSpPr>
          <p:nvPr>
            <p:ph type="title"/>
          </p:nvPr>
        </p:nvSpPr>
        <p:spPr/>
        <p:txBody>
          <a:bodyPr/>
          <a:lstStyle/>
          <a:p>
            <a:r>
              <a:rPr lang="en-US" dirty="0"/>
              <a:t>Azure AD Hybrid</a:t>
            </a:r>
          </a:p>
        </p:txBody>
      </p:sp>
      <p:sp>
        <p:nvSpPr>
          <p:cNvPr id="4" name="Content Placeholder 2">
            <a:extLst>
              <a:ext uri="{FF2B5EF4-FFF2-40B4-BE49-F238E27FC236}">
                <a16:creationId xmlns:a16="http://schemas.microsoft.com/office/drawing/2014/main" id="{823AC4F7-C1CF-4ED2-9D5D-0B2EF7C8087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Passthrough vs. ADFS</a:t>
            </a:r>
          </a:p>
        </p:txBody>
      </p:sp>
      <p:pic>
        <p:nvPicPr>
          <p:cNvPr id="5" name="Picture 4" descr="Passthrough instead of ADFS authentication">
            <a:extLst>
              <a:ext uri="{FF2B5EF4-FFF2-40B4-BE49-F238E27FC236}">
                <a16:creationId xmlns:a16="http://schemas.microsoft.com/office/drawing/2014/main" id="{8AB0EBC5-8ECE-4A27-8775-EF34C1C1F17E}"/>
              </a:ext>
            </a:extLst>
          </p:cNvPr>
          <p:cNvPicPr>
            <a:picLocks noChangeAspect="1"/>
          </p:cNvPicPr>
          <p:nvPr/>
        </p:nvPicPr>
        <p:blipFill>
          <a:blip r:embed="rId3"/>
          <a:stretch>
            <a:fillRect/>
          </a:stretch>
        </p:blipFill>
        <p:spPr>
          <a:xfrm>
            <a:off x="499070" y="2430462"/>
            <a:ext cx="8145860" cy="3893721"/>
          </a:xfrm>
          <a:prstGeom prst="rect">
            <a:avLst/>
          </a:prstGeom>
        </p:spPr>
      </p:pic>
      <p:sp>
        <p:nvSpPr>
          <p:cNvPr id="6" name="TextBox 5">
            <a:extLst>
              <a:ext uri="{FF2B5EF4-FFF2-40B4-BE49-F238E27FC236}">
                <a16:creationId xmlns:a16="http://schemas.microsoft.com/office/drawing/2014/main" id="{CC9BB4AF-8CC3-4534-A599-ADB3ECC0F569}"/>
              </a:ext>
            </a:extLst>
          </p:cNvPr>
          <p:cNvSpPr txBox="1"/>
          <p:nvPr/>
        </p:nvSpPr>
        <p:spPr>
          <a:xfrm>
            <a:off x="269421" y="6310993"/>
            <a:ext cx="785793" cy="369332"/>
          </a:xfrm>
          <a:prstGeom prst="rect">
            <a:avLst/>
          </a:prstGeom>
          <a:noFill/>
        </p:spPr>
        <p:txBody>
          <a:bodyPr wrap="none" rtlCol="0">
            <a:spAutoFit/>
          </a:bodyPr>
          <a:lstStyle/>
          <a:p>
            <a:pPr algn="l"/>
            <a:r>
              <a:rPr lang="en-US" dirty="0"/>
              <a:t>3-14</a:t>
            </a:r>
          </a:p>
        </p:txBody>
      </p:sp>
    </p:spTree>
    <p:extLst>
      <p:ext uri="{BB962C8B-B14F-4D97-AF65-F5344CB8AC3E}">
        <p14:creationId xmlns:p14="http://schemas.microsoft.com/office/powerpoint/2010/main" val="1043790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01170552-122c-40f9-b191-6f18768e28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E192-2E75-4E22-8212-D6312480E458}"/>
              </a:ext>
            </a:extLst>
          </p:cNvPr>
          <p:cNvSpPr>
            <a:spLocks noGrp="1"/>
          </p:cNvSpPr>
          <p:nvPr>
            <p:ph type="title"/>
          </p:nvPr>
        </p:nvSpPr>
        <p:spPr/>
        <p:txBody>
          <a:bodyPr/>
          <a:lstStyle/>
          <a:p>
            <a:r>
              <a:rPr lang="en-US" dirty="0"/>
              <a:t>Azure AD Domain Services</a:t>
            </a:r>
          </a:p>
        </p:txBody>
      </p:sp>
      <p:sp>
        <p:nvSpPr>
          <p:cNvPr id="4" name="Content Placeholder 2">
            <a:extLst>
              <a:ext uri="{FF2B5EF4-FFF2-40B4-BE49-F238E27FC236}">
                <a16:creationId xmlns:a16="http://schemas.microsoft.com/office/drawing/2014/main" id="{5426C996-04CD-40DD-A319-01BF3952C63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AD Domain Services integrates previously created Hybrid scenarios or works as a cloud only solution. The benefits are:</a:t>
            </a:r>
          </a:p>
          <a:p>
            <a:pPr lvl="0"/>
            <a:r>
              <a:rPr lang="en-US" b="0" kern="0" dirty="0">
                <a:solidFill>
                  <a:srgbClr val="000000"/>
                </a:solidFill>
              </a:rPr>
              <a:t>Simplicity – few clicks to setup</a:t>
            </a:r>
          </a:p>
          <a:p>
            <a:pPr lvl="0"/>
            <a:r>
              <a:rPr lang="en-US" b="0" kern="0" dirty="0">
                <a:solidFill>
                  <a:srgbClr val="000000"/>
                </a:solidFill>
              </a:rPr>
              <a:t>Integrated – deep Azure AD integration</a:t>
            </a:r>
          </a:p>
          <a:p>
            <a:pPr lvl="0"/>
            <a:r>
              <a:rPr lang="en-US" b="0" kern="0" dirty="0">
                <a:solidFill>
                  <a:srgbClr val="000000"/>
                </a:solidFill>
              </a:rPr>
              <a:t>Compatible – Windows Server AD</a:t>
            </a:r>
          </a:p>
          <a:p>
            <a:pPr lvl="0"/>
            <a:r>
              <a:rPr lang="en-US" b="0" kern="0" dirty="0">
                <a:solidFill>
                  <a:srgbClr val="000000"/>
                </a:solidFill>
              </a:rPr>
              <a:t>Cost-effective – no infrastructure burden</a:t>
            </a: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19A2FBE1-B22B-4D5B-9B59-D45DC4E28ADC}"/>
              </a:ext>
            </a:extLst>
          </p:cNvPr>
          <p:cNvSpPr txBox="1"/>
          <p:nvPr/>
        </p:nvSpPr>
        <p:spPr>
          <a:xfrm>
            <a:off x="269421" y="6310993"/>
            <a:ext cx="785793" cy="369332"/>
          </a:xfrm>
          <a:prstGeom prst="rect">
            <a:avLst/>
          </a:prstGeom>
          <a:noFill/>
        </p:spPr>
        <p:txBody>
          <a:bodyPr wrap="none" rtlCol="0">
            <a:spAutoFit/>
          </a:bodyPr>
          <a:lstStyle/>
          <a:p>
            <a:pPr algn="l"/>
            <a:r>
              <a:rPr lang="en-US" dirty="0"/>
              <a:t>3-14</a:t>
            </a:r>
          </a:p>
        </p:txBody>
      </p:sp>
    </p:spTree>
    <p:extLst>
      <p:ext uri="{BB962C8B-B14F-4D97-AF65-F5344CB8AC3E}">
        <p14:creationId xmlns:p14="http://schemas.microsoft.com/office/powerpoint/2010/main" val="347442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AAC7-CC62-490D-AB1E-FBADAAE87375}"/>
              </a:ext>
            </a:extLst>
          </p:cNvPr>
          <p:cNvSpPr>
            <a:spLocks noGrp="1"/>
          </p:cNvSpPr>
          <p:nvPr>
            <p:ph type="title"/>
          </p:nvPr>
        </p:nvSpPr>
        <p:spPr/>
        <p:txBody>
          <a:bodyPr/>
          <a:lstStyle/>
          <a:p>
            <a:r>
              <a:rPr lang="en-US" dirty="0"/>
              <a:t>Microsoft Patterns &amp; Practices</a:t>
            </a:r>
          </a:p>
        </p:txBody>
      </p:sp>
      <p:sp>
        <p:nvSpPr>
          <p:cNvPr id="4" name="Content Placeholder 2">
            <a:extLst>
              <a:ext uri="{FF2B5EF4-FFF2-40B4-BE49-F238E27FC236}">
                <a16:creationId xmlns:a16="http://schemas.microsoft.com/office/drawing/2014/main" id="{4DC97AC1-5834-44CA-A78F-64852095230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Engineering focused group at Microsoft</a:t>
            </a:r>
          </a:p>
          <a:p>
            <a:pPr lvl="1"/>
            <a:r>
              <a:rPr lang="en-US" b="0" kern="0" dirty="0">
                <a:solidFill>
                  <a:srgbClr val="000000"/>
                </a:solidFill>
              </a:rPr>
              <a:t>Collects real-world scenarios from customers</a:t>
            </a:r>
          </a:p>
          <a:p>
            <a:pPr lvl="1"/>
            <a:r>
              <a:rPr lang="en-US" b="0" kern="0" dirty="0">
                <a:solidFill>
                  <a:srgbClr val="000000"/>
                </a:solidFill>
              </a:rPr>
              <a:t>Engineers solutions using best-practices</a:t>
            </a:r>
          </a:p>
          <a:p>
            <a:pPr lvl="1"/>
            <a:r>
              <a:rPr lang="en-US" b="0" kern="0" dirty="0">
                <a:solidFill>
                  <a:srgbClr val="000000"/>
                </a:solidFill>
              </a:rPr>
              <a:t>Analyze trends and services used by the community</a:t>
            </a:r>
          </a:p>
          <a:p>
            <a:pPr lvl="1"/>
            <a:r>
              <a:rPr lang="en-US" b="0" kern="0" dirty="0">
                <a:solidFill>
                  <a:srgbClr val="000000"/>
                </a:solidFill>
              </a:rPr>
              <a:t>Shares findings using</a:t>
            </a:r>
          </a:p>
          <a:p>
            <a:pPr lvl="2"/>
            <a:r>
              <a:rPr lang="en-US" b="0" kern="0" dirty="0">
                <a:solidFill>
                  <a:srgbClr val="000000"/>
                </a:solidFill>
              </a:rPr>
              <a:t>GitHub</a:t>
            </a:r>
          </a:p>
          <a:p>
            <a:pPr lvl="2"/>
            <a:r>
              <a:rPr lang="en-US" b="0" kern="0" dirty="0">
                <a:solidFill>
                  <a:srgbClr val="000000"/>
                </a:solidFill>
              </a:rPr>
              <a:t>Whitepapers</a:t>
            </a:r>
          </a:p>
          <a:p>
            <a:pPr lvl="2"/>
            <a:r>
              <a:rPr lang="en-US" b="0" kern="0" dirty="0">
                <a:solidFill>
                  <a:srgbClr val="000000"/>
                </a:solidFill>
              </a:rPr>
              <a:t>Conference Sessions</a:t>
            </a:r>
          </a:p>
          <a:p>
            <a:pPr lvl="2"/>
            <a:r>
              <a:rPr lang="en-US" b="0" kern="0" dirty="0">
                <a:solidFill>
                  <a:srgbClr val="000000"/>
                </a:solidFill>
              </a:rPr>
              <a:t>http://docs.microsoft.com</a:t>
            </a:r>
          </a:p>
        </p:txBody>
      </p:sp>
      <p:sp>
        <p:nvSpPr>
          <p:cNvPr id="5" name="TextBox 4">
            <a:extLst>
              <a:ext uri="{FF2B5EF4-FFF2-40B4-BE49-F238E27FC236}">
                <a16:creationId xmlns:a16="http://schemas.microsoft.com/office/drawing/2014/main" id="{2A783B05-F29E-4634-B01D-DE5218E90E88}"/>
              </a:ext>
            </a:extLst>
          </p:cNvPr>
          <p:cNvSpPr txBox="1"/>
          <p:nvPr/>
        </p:nvSpPr>
        <p:spPr>
          <a:xfrm>
            <a:off x="187779" y="6400800"/>
            <a:ext cx="622286" cy="369332"/>
          </a:xfrm>
          <a:prstGeom prst="rect">
            <a:avLst/>
          </a:prstGeom>
          <a:noFill/>
        </p:spPr>
        <p:txBody>
          <a:bodyPr wrap="none" rtlCol="0">
            <a:spAutoFit/>
          </a:bodyPr>
          <a:lstStyle/>
          <a:p>
            <a:pPr algn="l"/>
            <a:r>
              <a:rPr lang="en-US" dirty="0"/>
              <a:t>1-3</a:t>
            </a:r>
          </a:p>
        </p:txBody>
      </p:sp>
    </p:spTree>
    <p:extLst>
      <p:ext uri="{BB962C8B-B14F-4D97-AF65-F5344CB8AC3E}">
        <p14:creationId xmlns:p14="http://schemas.microsoft.com/office/powerpoint/2010/main" val="2733541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1fe5bcda-e383-4816-9e68-8404c1912fb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8FB6-C8C5-453C-9038-5C85C51F27A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1285CE9B-9971-4C5D-9607-CF5CE1F9A203}"/>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business scenarios would dictate the use of Azure AD Domain Services over a DC box hosted on Azure IaaS or existing metal?</a:t>
            </a:r>
          </a:p>
        </p:txBody>
      </p:sp>
      <p:pic>
        <p:nvPicPr>
          <p:cNvPr id="5" name="Picture 4" descr="Question">
            <a:extLst>
              <a:ext uri="{FF2B5EF4-FFF2-40B4-BE49-F238E27FC236}">
                <a16:creationId xmlns:a16="http://schemas.microsoft.com/office/drawing/2014/main" id="{063B03F8-B96B-4EA9-B280-0AE7B62DA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C5E0B304-0E4E-4160-B3BC-2F9E18A975CE}"/>
              </a:ext>
            </a:extLst>
          </p:cNvPr>
          <p:cNvSpPr txBox="1"/>
          <p:nvPr/>
        </p:nvSpPr>
        <p:spPr>
          <a:xfrm>
            <a:off x="269421" y="6310993"/>
            <a:ext cx="785793" cy="369332"/>
          </a:xfrm>
          <a:prstGeom prst="rect">
            <a:avLst/>
          </a:prstGeom>
          <a:noFill/>
        </p:spPr>
        <p:txBody>
          <a:bodyPr wrap="none" rtlCol="0">
            <a:spAutoFit/>
          </a:bodyPr>
          <a:lstStyle/>
          <a:p>
            <a:pPr algn="l"/>
            <a:r>
              <a:rPr lang="en-US" dirty="0"/>
              <a:t>3-15</a:t>
            </a:r>
          </a:p>
        </p:txBody>
      </p:sp>
    </p:spTree>
    <p:extLst>
      <p:ext uri="{BB962C8B-B14F-4D97-AF65-F5344CB8AC3E}">
        <p14:creationId xmlns:p14="http://schemas.microsoft.com/office/powerpoint/2010/main" val="933699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CE8E-793E-426E-85C1-AB54B87873BA}"/>
              </a:ext>
            </a:extLst>
          </p:cNvPr>
          <p:cNvSpPr>
            <a:spLocks noGrp="1"/>
          </p:cNvSpPr>
          <p:nvPr>
            <p:ph type="title"/>
          </p:nvPr>
        </p:nvSpPr>
        <p:spPr>
          <a:xfrm>
            <a:off x="460374" y="-2"/>
            <a:ext cx="8415177" cy="740664"/>
          </a:xfrm>
        </p:spPr>
        <p:txBody>
          <a:bodyPr/>
          <a:lstStyle/>
          <a:p>
            <a:r>
              <a:rPr lang="en-US" dirty="0"/>
              <a:t>Lab: Deploying Infrastructure Workloads to Azure</a:t>
            </a:r>
          </a:p>
        </p:txBody>
      </p:sp>
      <p:sp>
        <p:nvSpPr>
          <p:cNvPr id="3" name="Text Placeholder 2">
            <a:extLst>
              <a:ext uri="{FF2B5EF4-FFF2-40B4-BE49-F238E27FC236}">
                <a16:creationId xmlns:a16="http://schemas.microsoft.com/office/drawing/2014/main" id="{1FEC4697-D96B-4442-ACDC-FF1B6137897B}"/>
              </a:ext>
            </a:extLst>
          </p:cNvPr>
          <p:cNvSpPr>
            <a:spLocks noGrp="1"/>
          </p:cNvSpPr>
          <p:nvPr>
            <p:ph type="body" idx="1"/>
          </p:nvPr>
        </p:nvSpPr>
        <p:spPr/>
        <p:txBody>
          <a:bodyPr/>
          <a:lstStyle/>
          <a:p>
            <a:r>
              <a:rPr lang="en-US" dirty="0"/>
              <a:t>Exercise 1: Deploying a Virtual Machine using PowerShell DSC
Exercise 2: Deploying a Virtual Machine Scale Set using PowerShell DSC
Exercise 3: Cleanup Subscription</a:t>
            </a:r>
          </a:p>
        </p:txBody>
      </p:sp>
      <p:sp>
        <p:nvSpPr>
          <p:cNvPr id="4" name="TextBox 3">
            <a:extLst>
              <a:ext uri="{FF2B5EF4-FFF2-40B4-BE49-F238E27FC236}">
                <a16:creationId xmlns:a16="http://schemas.microsoft.com/office/drawing/2014/main" id="{FC14D453-65A7-4276-8965-8E2754AE2113}"/>
              </a:ext>
            </a:extLst>
          </p:cNvPr>
          <p:cNvSpPr txBox="1"/>
          <p:nvPr/>
        </p:nvSpPr>
        <p:spPr>
          <a:xfrm>
            <a:off x="458788" y="3608136"/>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EF8CB1F6-82F0-4AC9-8744-B7E727D7439B}"/>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1EAC3CD7-AC9B-4905-86ED-9D8F17452A1F}"/>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196613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1095-AF9E-4480-BB6D-10A40CF14BF7}"/>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8409EEF6-6D0B-4F8C-8BEC-30EBE0A200D3}"/>
              </a:ext>
            </a:extLst>
          </p:cNvPr>
          <p:cNvSpPr txBox="1"/>
          <p:nvPr/>
        </p:nvSpPr>
        <p:spPr>
          <a:xfrm>
            <a:off x="458788" y="1021214"/>
            <a:ext cx="8119156" cy="3108543"/>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One of your clients wants to build a web application hosted on Internet Information Services (IIS) that will scale in response to increases and decreases in usage. The solution should minimize the amount of manual setup and maintenance work necessary for each virtual machine running IIS.</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66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791D-0105-41FE-BD50-6354CB5C1037}"/>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DB45B16F-5D9C-426E-8B75-E52E8E0A0A4B}"/>
              </a:ext>
            </a:extLst>
          </p:cNvPr>
          <p:cNvSpPr>
            <a:spLocks noGrp="1"/>
          </p:cNvSpPr>
          <p:nvPr>
            <p:ph type="body" idx="1"/>
          </p:nvPr>
        </p:nvSpPr>
        <p:spPr/>
        <p:txBody>
          <a:bodyPr/>
          <a:lstStyle/>
          <a:p>
            <a:r>
              <a:rPr lang="en-US" dirty="0"/>
              <a:t>If you are deploying a farm of web servers Virtual Machines using ARM, when would you use VMSS as opposed to traditional VMs?</a:t>
            </a:r>
          </a:p>
        </p:txBody>
      </p:sp>
    </p:spTree>
    <p:extLst>
      <p:ext uri="{BB962C8B-B14F-4D97-AF65-F5344CB8AC3E}">
        <p14:creationId xmlns:p14="http://schemas.microsoft.com/office/powerpoint/2010/main" val="1166268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ABF1-4901-46D1-8E4C-446D821EDCFE}"/>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0228D593-6F71-43C6-A57E-992DD21CA11F}"/>
              </a:ext>
            </a:extLst>
          </p:cNvPr>
          <p:cNvSpPr>
            <a:spLocks noGrp="1"/>
          </p:cNvSpPr>
          <p:nvPr>
            <p:ph type="body" idx="1"/>
          </p:nvPr>
        </p:nvSpPr>
        <p:spPr/>
        <p:txBody>
          <a:bodyPr/>
          <a:lstStyle/>
          <a:p>
            <a:r>
              <a:rPr lang="en-US" dirty="0"/>
              <a:t>Review Questions</a:t>
            </a:r>
          </a:p>
        </p:txBody>
      </p:sp>
    </p:spTree>
    <p:extLst>
      <p:ext uri="{BB962C8B-B14F-4D97-AF65-F5344CB8AC3E}">
        <p14:creationId xmlns:p14="http://schemas.microsoft.com/office/powerpoint/2010/main" val="1547275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9A67-86C4-4A42-8BC3-F8C085705D0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839E817-5B5B-46D8-B4F8-7E04B3474C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0829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9845-347F-42A6-9DF6-333403308B98}"/>
              </a:ext>
            </a:extLst>
          </p:cNvPr>
          <p:cNvSpPr>
            <a:spLocks noGrp="1"/>
          </p:cNvSpPr>
          <p:nvPr>
            <p:ph type="title"/>
          </p:nvPr>
        </p:nvSpPr>
        <p:spPr>
          <a:xfrm>
            <a:off x="460375" y="-2"/>
            <a:ext cx="8591346" cy="740664"/>
          </a:xfrm>
        </p:spPr>
        <p:txBody>
          <a:bodyPr/>
          <a:lstStyle/>
          <a:p>
            <a:r>
              <a:rPr lang="en-US" dirty="0"/>
              <a:t>Lesson 1: Infrastructure-Backed Platform-as-a-Service (PaaS)</a:t>
            </a:r>
          </a:p>
        </p:txBody>
      </p:sp>
      <p:sp>
        <p:nvSpPr>
          <p:cNvPr id="3" name="Text Placeholder 2">
            <a:extLst>
              <a:ext uri="{FF2B5EF4-FFF2-40B4-BE49-F238E27FC236}">
                <a16:creationId xmlns:a16="http://schemas.microsoft.com/office/drawing/2014/main" id="{1098C6F4-6437-4697-A127-D610F6E145FE}"/>
              </a:ext>
            </a:extLst>
          </p:cNvPr>
          <p:cNvSpPr>
            <a:spLocks noGrp="1"/>
          </p:cNvSpPr>
          <p:nvPr>
            <p:ph type="body" idx="1"/>
          </p:nvPr>
        </p:nvSpPr>
        <p:spPr/>
        <p:txBody>
          <a:bodyPr/>
          <a:lstStyle/>
          <a:p>
            <a:r>
              <a:rPr lang="en-US" dirty="0"/>
              <a:t>Infrastructure Backed PaaS
App Service Environments
Azure Service Fabric
Azure Container Service</a:t>
            </a:r>
          </a:p>
        </p:txBody>
      </p:sp>
      <p:sp>
        <p:nvSpPr>
          <p:cNvPr id="4" name="TextBox 3">
            <a:extLst>
              <a:ext uri="{FF2B5EF4-FFF2-40B4-BE49-F238E27FC236}">
                <a16:creationId xmlns:a16="http://schemas.microsoft.com/office/drawing/2014/main" id="{76C47B55-A981-4D6F-B24E-453B9DF7F965}"/>
              </a:ext>
            </a:extLst>
          </p:cNvPr>
          <p:cNvSpPr txBox="1"/>
          <p:nvPr/>
        </p:nvSpPr>
        <p:spPr>
          <a:xfrm>
            <a:off x="269421" y="6310993"/>
            <a:ext cx="622286" cy="369332"/>
          </a:xfrm>
          <a:prstGeom prst="rect">
            <a:avLst/>
          </a:prstGeom>
          <a:noFill/>
        </p:spPr>
        <p:txBody>
          <a:bodyPr wrap="none" rtlCol="0">
            <a:spAutoFit/>
          </a:bodyPr>
          <a:lstStyle/>
          <a:p>
            <a:pPr algn="l"/>
            <a:r>
              <a:rPr lang="en-US" dirty="0"/>
              <a:t>4-2</a:t>
            </a:r>
          </a:p>
        </p:txBody>
      </p:sp>
    </p:spTree>
    <p:extLst>
      <p:ext uri="{BB962C8B-B14F-4D97-AF65-F5344CB8AC3E}">
        <p14:creationId xmlns:p14="http://schemas.microsoft.com/office/powerpoint/2010/main" val="49356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D6A3-6152-483E-BF1D-BEA6EAD57646}"/>
              </a:ext>
            </a:extLst>
          </p:cNvPr>
          <p:cNvSpPr>
            <a:spLocks noGrp="1"/>
          </p:cNvSpPr>
          <p:nvPr>
            <p:ph type="title"/>
          </p:nvPr>
        </p:nvSpPr>
        <p:spPr/>
        <p:txBody>
          <a:bodyPr/>
          <a:lstStyle/>
          <a:p>
            <a:r>
              <a:rPr lang="en-US" dirty="0"/>
              <a:t>Infrastructure Backed PaaS</a:t>
            </a:r>
          </a:p>
        </p:txBody>
      </p:sp>
      <p:sp>
        <p:nvSpPr>
          <p:cNvPr id="4" name="Content Placeholder 2">
            <a:extLst>
              <a:ext uri="{FF2B5EF4-FFF2-40B4-BE49-F238E27FC236}">
                <a16:creationId xmlns:a16="http://schemas.microsoft.com/office/drawing/2014/main" id="{428B5EAB-9074-4EBD-85F0-7E265A4ABF8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provides several services to cater for highly scaled isolated applications:</a:t>
            </a:r>
          </a:p>
          <a:p>
            <a:pPr lvl="0"/>
            <a:r>
              <a:rPr lang="en-US" b="0" kern="0" dirty="0">
                <a:solidFill>
                  <a:srgbClr val="000000"/>
                </a:solidFill>
              </a:rPr>
              <a:t>App Service Environments</a:t>
            </a:r>
          </a:p>
          <a:p>
            <a:pPr lvl="0"/>
            <a:r>
              <a:rPr lang="en-US" b="0" kern="0" dirty="0">
                <a:solidFill>
                  <a:srgbClr val="000000"/>
                </a:solidFill>
              </a:rPr>
              <a:t>Azure Service Fabric</a:t>
            </a:r>
          </a:p>
          <a:p>
            <a:pPr lvl="0"/>
            <a:r>
              <a:rPr lang="en-US" b="0" kern="0" dirty="0">
                <a:solidFill>
                  <a:srgbClr val="000000"/>
                </a:solidFill>
              </a:rPr>
              <a:t>Azure Container Service</a:t>
            </a: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0237D9EA-B27E-4530-AEAD-9F665A4BF0BF}"/>
              </a:ext>
            </a:extLst>
          </p:cNvPr>
          <p:cNvSpPr txBox="1"/>
          <p:nvPr/>
        </p:nvSpPr>
        <p:spPr>
          <a:xfrm>
            <a:off x="269421" y="6310993"/>
            <a:ext cx="622286" cy="369332"/>
          </a:xfrm>
          <a:prstGeom prst="rect">
            <a:avLst/>
          </a:prstGeom>
          <a:noFill/>
        </p:spPr>
        <p:txBody>
          <a:bodyPr wrap="none" rtlCol="0">
            <a:spAutoFit/>
          </a:bodyPr>
          <a:lstStyle/>
          <a:p>
            <a:pPr algn="l"/>
            <a:r>
              <a:rPr lang="en-US" dirty="0"/>
              <a:t>4-2</a:t>
            </a:r>
          </a:p>
        </p:txBody>
      </p:sp>
    </p:spTree>
    <p:extLst>
      <p:ext uri="{BB962C8B-B14F-4D97-AF65-F5344CB8AC3E}">
        <p14:creationId xmlns:p14="http://schemas.microsoft.com/office/powerpoint/2010/main" val="2083599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D605-4ADD-476B-9B93-E08A5980665E}"/>
              </a:ext>
            </a:extLst>
          </p:cNvPr>
          <p:cNvSpPr>
            <a:spLocks noGrp="1"/>
          </p:cNvSpPr>
          <p:nvPr>
            <p:ph type="title"/>
          </p:nvPr>
        </p:nvSpPr>
        <p:spPr/>
        <p:txBody>
          <a:bodyPr/>
          <a:lstStyle/>
          <a:p>
            <a:r>
              <a:rPr lang="en-US" dirty="0"/>
              <a:t>App Service Environments</a:t>
            </a:r>
          </a:p>
        </p:txBody>
      </p:sp>
      <p:sp>
        <p:nvSpPr>
          <p:cNvPr id="4" name="Content Placeholder 2">
            <a:extLst>
              <a:ext uri="{FF2B5EF4-FFF2-40B4-BE49-F238E27FC236}">
                <a16:creationId xmlns:a16="http://schemas.microsoft.com/office/drawing/2014/main" id="{D523B047-4632-4664-9F1D-7780322F749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Dedicated environment for high scale, secure Apps: </a:t>
            </a:r>
          </a:p>
          <a:p>
            <a:pPr lvl="1"/>
            <a:r>
              <a:rPr lang="en-US" b="0" kern="0" dirty="0">
                <a:solidFill>
                  <a:srgbClr val="000000"/>
                </a:solidFill>
              </a:rPr>
              <a:t>Very high scale</a:t>
            </a:r>
          </a:p>
          <a:p>
            <a:pPr lvl="1"/>
            <a:r>
              <a:rPr lang="en-US" b="0" kern="0" dirty="0">
                <a:solidFill>
                  <a:srgbClr val="000000"/>
                </a:solidFill>
              </a:rPr>
              <a:t>Isolation with secure network access</a:t>
            </a:r>
          </a:p>
          <a:p>
            <a:pPr lvl="1"/>
            <a:r>
              <a:rPr lang="en-US" b="0" kern="0" dirty="0">
                <a:solidFill>
                  <a:srgbClr val="000000"/>
                </a:solidFill>
              </a:rPr>
              <a:t>High memory utilization</a:t>
            </a:r>
          </a:p>
          <a:p>
            <a:pPr lvl="0"/>
            <a:r>
              <a:rPr lang="en-US" b="0" kern="0" dirty="0">
                <a:solidFill>
                  <a:srgbClr val="000000"/>
                </a:solidFill>
              </a:rPr>
              <a:t>Single or Multi region</a:t>
            </a:r>
          </a:p>
          <a:p>
            <a:pPr lvl="0"/>
            <a:r>
              <a:rPr lang="en-US" b="0" kern="0" dirty="0">
                <a:solidFill>
                  <a:srgbClr val="000000"/>
                </a:solidFill>
              </a:rPr>
              <a:t>Deployed to a Virtual Network</a:t>
            </a:r>
          </a:p>
          <a:p>
            <a:pPr lvl="0"/>
            <a:r>
              <a:rPr lang="en-US" b="0" kern="0" dirty="0">
                <a:solidFill>
                  <a:srgbClr val="000000"/>
                </a:solidFill>
              </a:rPr>
              <a:t>An ASE is dedicated exclusively to a single subscription  (Max 100 instances) </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3F9BC1B3-8D28-42EB-9003-38A3DB3822D2}"/>
              </a:ext>
            </a:extLst>
          </p:cNvPr>
          <p:cNvSpPr txBox="1"/>
          <p:nvPr/>
        </p:nvSpPr>
        <p:spPr>
          <a:xfrm>
            <a:off x="269421" y="6310993"/>
            <a:ext cx="622286" cy="369332"/>
          </a:xfrm>
          <a:prstGeom prst="rect">
            <a:avLst/>
          </a:prstGeom>
          <a:noFill/>
        </p:spPr>
        <p:txBody>
          <a:bodyPr wrap="none" rtlCol="0">
            <a:spAutoFit/>
          </a:bodyPr>
          <a:lstStyle/>
          <a:p>
            <a:pPr algn="l"/>
            <a:r>
              <a:rPr lang="en-US" dirty="0"/>
              <a:t>4-3</a:t>
            </a:r>
          </a:p>
        </p:txBody>
      </p:sp>
    </p:spTree>
    <p:extLst>
      <p:ext uri="{BB962C8B-B14F-4D97-AF65-F5344CB8AC3E}">
        <p14:creationId xmlns:p14="http://schemas.microsoft.com/office/powerpoint/2010/main" val="2161112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9796-74A9-4C81-975E-33080CC0AF5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36A0D37-77D3-4556-A7A3-E07A0B5644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343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CF4E-31B8-4ADA-943E-DF1D9B2237AF}"/>
              </a:ext>
            </a:extLst>
          </p:cNvPr>
          <p:cNvSpPr>
            <a:spLocks noGrp="1"/>
          </p:cNvSpPr>
          <p:nvPr>
            <p:ph type="title"/>
          </p:nvPr>
        </p:nvSpPr>
        <p:spPr/>
        <p:txBody>
          <a:bodyPr/>
          <a:lstStyle/>
          <a:p>
            <a:r>
              <a:rPr lang="en-US" dirty="0"/>
              <a:t>Cloud Design Patterns</a:t>
            </a:r>
          </a:p>
        </p:txBody>
      </p:sp>
      <p:sp>
        <p:nvSpPr>
          <p:cNvPr id="4" name="Content Placeholder 2">
            <a:extLst>
              <a:ext uri="{FF2B5EF4-FFF2-40B4-BE49-F238E27FC236}">
                <a16:creationId xmlns:a16="http://schemas.microsoft.com/office/drawing/2014/main" id="{53665600-D715-477D-9706-CCA813D1B721}"/>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The Cloud Design Patterns is a collection developer-oriented </a:t>
            </a:r>
            <a:r>
              <a:rPr lang="en-US" kern="0" dirty="0">
                <a:solidFill>
                  <a:srgbClr val="000000"/>
                </a:solidFill>
              </a:rPr>
              <a:t>prescriptive architecture guidance </a:t>
            </a:r>
          </a:p>
          <a:p>
            <a:pPr lvl="0"/>
            <a:endParaRPr lang="en-US" b="0" kern="0" dirty="0">
              <a:solidFill>
                <a:srgbClr val="000000"/>
              </a:solidFill>
            </a:endParaRPr>
          </a:p>
          <a:p>
            <a:pPr lvl="0"/>
            <a:r>
              <a:rPr lang="en-US" b="0" kern="0" dirty="0">
                <a:solidFill>
                  <a:srgbClr val="000000"/>
                </a:solidFill>
              </a:rPr>
              <a:t>Includes topics and patterns that help you design your cloud solutions</a:t>
            </a:r>
          </a:p>
          <a:p>
            <a:pPr lvl="0"/>
            <a:endParaRPr lang="en-US" b="0" kern="0" dirty="0">
              <a:solidFill>
                <a:srgbClr val="000000"/>
              </a:solidFill>
            </a:endParaRPr>
          </a:p>
          <a:p>
            <a:pPr lvl="0"/>
            <a:r>
              <a:rPr lang="en-US" b="0" kern="0" dirty="0">
                <a:solidFill>
                  <a:srgbClr val="000000"/>
                </a:solidFill>
              </a:rPr>
              <a:t>Patterns are platform and framework-agnostic</a:t>
            </a:r>
          </a:p>
          <a:p>
            <a:pPr lvl="0"/>
            <a:endParaRPr lang="en-US" b="0" kern="0" dirty="0">
              <a:solidFill>
                <a:srgbClr val="000000"/>
              </a:solidFill>
            </a:endParaRPr>
          </a:p>
          <a:p>
            <a:pPr lvl="0"/>
            <a:r>
              <a:rPr lang="en-US" b="0" kern="0" dirty="0">
                <a:solidFill>
                  <a:srgbClr val="000000"/>
                </a:solidFill>
              </a:rPr>
              <a:t>Examples are provided in the context of Azure and C#</a:t>
            </a:r>
          </a:p>
        </p:txBody>
      </p:sp>
      <p:sp>
        <p:nvSpPr>
          <p:cNvPr id="5" name="TextBox 4">
            <a:extLst>
              <a:ext uri="{FF2B5EF4-FFF2-40B4-BE49-F238E27FC236}">
                <a16:creationId xmlns:a16="http://schemas.microsoft.com/office/drawing/2014/main" id="{EC428B76-4271-48C3-BD76-C74F7B713CE3}"/>
              </a:ext>
            </a:extLst>
          </p:cNvPr>
          <p:cNvSpPr txBox="1"/>
          <p:nvPr/>
        </p:nvSpPr>
        <p:spPr>
          <a:xfrm>
            <a:off x="187779" y="6400800"/>
            <a:ext cx="622286" cy="369332"/>
          </a:xfrm>
          <a:prstGeom prst="rect">
            <a:avLst/>
          </a:prstGeom>
          <a:noFill/>
        </p:spPr>
        <p:txBody>
          <a:bodyPr wrap="none" rtlCol="0">
            <a:spAutoFit/>
          </a:bodyPr>
          <a:lstStyle/>
          <a:p>
            <a:pPr algn="l"/>
            <a:r>
              <a:rPr lang="en-US" dirty="0"/>
              <a:t>1-3</a:t>
            </a:r>
          </a:p>
        </p:txBody>
      </p:sp>
    </p:spTree>
    <p:extLst>
      <p:ext uri="{BB962C8B-B14F-4D97-AF65-F5344CB8AC3E}">
        <p14:creationId xmlns:p14="http://schemas.microsoft.com/office/powerpoint/2010/main" val="1220484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3A796-AFD2-4C30-BBA4-4942A46B2990}"/>
              </a:ext>
            </a:extLst>
          </p:cNvPr>
          <p:cNvSpPr>
            <a:spLocks noGrp="1"/>
          </p:cNvSpPr>
          <p:nvPr>
            <p:ph type="title"/>
          </p:nvPr>
        </p:nvSpPr>
        <p:spPr/>
        <p:txBody>
          <a:bodyPr/>
          <a:lstStyle/>
          <a:p>
            <a:r>
              <a:rPr lang="en-US" dirty="0"/>
              <a:t>Azure Service Fabric</a:t>
            </a:r>
          </a:p>
        </p:txBody>
      </p:sp>
      <p:sp>
        <p:nvSpPr>
          <p:cNvPr id="4" name="Content Placeholder 2">
            <a:extLst>
              <a:ext uri="{FF2B5EF4-FFF2-40B4-BE49-F238E27FC236}">
                <a16:creationId xmlns:a16="http://schemas.microsoft.com/office/drawing/2014/main" id="{063D614F-3CD6-4240-B427-B60DF815A41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Distributed systems platform to package, deploy and manage microservices and containers</a:t>
            </a:r>
          </a:p>
          <a:p>
            <a:pPr lvl="0"/>
            <a:r>
              <a:rPr lang="en-US" b="0" kern="0" dirty="0">
                <a:solidFill>
                  <a:srgbClr val="000000"/>
                </a:solidFill>
              </a:rPr>
              <a:t>Avoids complex infrastructure problems</a:t>
            </a:r>
          </a:p>
          <a:p>
            <a:pPr lvl="0"/>
            <a:r>
              <a:rPr lang="en-US" b="0" kern="0" dirty="0">
                <a:solidFill>
                  <a:srgbClr val="000000"/>
                </a:solidFill>
              </a:rPr>
              <a:t>High density microservice applications running on a shared cluster of machines</a:t>
            </a:r>
          </a:p>
          <a:p>
            <a:pPr lvl="0"/>
            <a:r>
              <a:rPr lang="en-US" b="0" kern="0" dirty="0">
                <a:solidFill>
                  <a:srgbClr val="000000"/>
                </a:solidFill>
              </a:rPr>
              <a:t>Container deployment and orchestration</a:t>
            </a:r>
          </a:p>
          <a:p>
            <a:pPr lvl="0"/>
            <a:r>
              <a:rPr lang="en-US" b="0" kern="0" dirty="0">
                <a:solidFill>
                  <a:srgbClr val="000000"/>
                </a:solidFill>
              </a:rPr>
              <a:t>Stateless and stateful services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C580CEBD-A3D4-45FB-B246-BF6C8426686F}"/>
              </a:ext>
            </a:extLst>
          </p:cNvPr>
          <p:cNvSpPr txBox="1"/>
          <p:nvPr/>
        </p:nvSpPr>
        <p:spPr>
          <a:xfrm>
            <a:off x="269421" y="6310993"/>
            <a:ext cx="622286" cy="369332"/>
          </a:xfrm>
          <a:prstGeom prst="rect">
            <a:avLst/>
          </a:prstGeom>
          <a:noFill/>
        </p:spPr>
        <p:txBody>
          <a:bodyPr wrap="none" rtlCol="0">
            <a:spAutoFit/>
          </a:bodyPr>
          <a:lstStyle/>
          <a:p>
            <a:pPr algn="l"/>
            <a:r>
              <a:rPr lang="en-US" dirty="0"/>
              <a:t>4-3</a:t>
            </a:r>
          </a:p>
        </p:txBody>
      </p:sp>
    </p:spTree>
    <p:extLst>
      <p:ext uri="{BB962C8B-B14F-4D97-AF65-F5344CB8AC3E}">
        <p14:creationId xmlns:p14="http://schemas.microsoft.com/office/powerpoint/2010/main" val="2338595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7FEC-8839-4CE2-92B8-D77FF72D707B}"/>
              </a:ext>
            </a:extLst>
          </p:cNvPr>
          <p:cNvSpPr>
            <a:spLocks noGrp="1"/>
          </p:cNvSpPr>
          <p:nvPr>
            <p:ph type="title"/>
          </p:nvPr>
        </p:nvSpPr>
        <p:spPr/>
        <p:txBody>
          <a:bodyPr/>
          <a:lstStyle/>
          <a:p>
            <a:r>
              <a:rPr lang="en-US" dirty="0"/>
              <a:t>Azure Service Fabric</a:t>
            </a:r>
          </a:p>
        </p:txBody>
      </p:sp>
      <p:pic>
        <p:nvPicPr>
          <p:cNvPr id="4" name="Picture 3" descr="Service Fabric Overview">
            <a:extLst>
              <a:ext uri="{FF2B5EF4-FFF2-40B4-BE49-F238E27FC236}">
                <a16:creationId xmlns:a16="http://schemas.microsoft.com/office/drawing/2014/main" id="{90155DAC-2FEE-490A-952C-B60547033D09}"/>
              </a:ext>
            </a:extLst>
          </p:cNvPr>
          <p:cNvPicPr>
            <a:picLocks noChangeAspect="1"/>
          </p:cNvPicPr>
          <p:nvPr/>
        </p:nvPicPr>
        <p:blipFill>
          <a:blip r:embed="rId3"/>
          <a:stretch>
            <a:fillRect/>
          </a:stretch>
        </p:blipFill>
        <p:spPr>
          <a:xfrm>
            <a:off x="382076" y="1439862"/>
            <a:ext cx="8562409" cy="4794949"/>
          </a:xfrm>
          <a:prstGeom prst="rect">
            <a:avLst/>
          </a:prstGeom>
        </p:spPr>
      </p:pic>
      <p:sp>
        <p:nvSpPr>
          <p:cNvPr id="5" name="TextBox 4">
            <a:extLst>
              <a:ext uri="{FF2B5EF4-FFF2-40B4-BE49-F238E27FC236}">
                <a16:creationId xmlns:a16="http://schemas.microsoft.com/office/drawing/2014/main" id="{B80DB3D4-B13F-492F-B17B-B5529A92C662}"/>
              </a:ext>
            </a:extLst>
          </p:cNvPr>
          <p:cNvSpPr txBox="1"/>
          <p:nvPr/>
        </p:nvSpPr>
        <p:spPr>
          <a:xfrm>
            <a:off x="269421" y="6310993"/>
            <a:ext cx="622286" cy="369332"/>
          </a:xfrm>
          <a:prstGeom prst="rect">
            <a:avLst/>
          </a:prstGeom>
          <a:noFill/>
        </p:spPr>
        <p:txBody>
          <a:bodyPr wrap="none" rtlCol="0">
            <a:spAutoFit/>
          </a:bodyPr>
          <a:lstStyle/>
          <a:p>
            <a:pPr algn="l"/>
            <a:r>
              <a:rPr lang="en-US" dirty="0"/>
              <a:t>4-3</a:t>
            </a:r>
          </a:p>
        </p:txBody>
      </p:sp>
    </p:spTree>
    <p:extLst>
      <p:ext uri="{BB962C8B-B14F-4D97-AF65-F5344CB8AC3E}">
        <p14:creationId xmlns:p14="http://schemas.microsoft.com/office/powerpoint/2010/main" val="46849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BC56-0948-493F-A044-46A3DBB1322A}"/>
              </a:ext>
            </a:extLst>
          </p:cNvPr>
          <p:cNvSpPr>
            <a:spLocks noGrp="1"/>
          </p:cNvSpPr>
          <p:nvPr>
            <p:ph type="title"/>
          </p:nvPr>
        </p:nvSpPr>
        <p:spPr/>
        <p:txBody>
          <a:bodyPr/>
          <a:lstStyle/>
          <a:p>
            <a:r>
              <a:rPr lang="en-US" dirty="0"/>
              <a:t>Azure Container Service</a:t>
            </a:r>
          </a:p>
        </p:txBody>
      </p:sp>
      <p:sp>
        <p:nvSpPr>
          <p:cNvPr id="4" name="Content Placeholder 2">
            <a:extLst>
              <a:ext uri="{FF2B5EF4-FFF2-40B4-BE49-F238E27FC236}">
                <a16:creationId xmlns:a16="http://schemas.microsoft.com/office/drawing/2014/main" id="{58F80F24-7980-4D8A-A5E5-9717EEF7336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Simple management of Cluster of VMs using either Docker, Mesosphere DC/OS or Kubernetes </a:t>
            </a:r>
          </a:p>
          <a:p>
            <a:pPr lvl="0"/>
            <a:endParaRPr lang="en-US" b="0" kern="0" dirty="0">
              <a:solidFill>
                <a:srgbClr val="000000"/>
              </a:solidFill>
            </a:endParaRPr>
          </a:p>
          <a:p>
            <a:pPr lvl="1"/>
            <a:r>
              <a:rPr lang="en-US" b="0" kern="0" dirty="0">
                <a:solidFill>
                  <a:srgbClr val="000000"/>
                </a:solidFill>
              </a:rPr>
              <a:t>Removes infrastructure complication and planning</a:t>
            </a:r>
          </a:p>
          <a:p>
            <a:pPr lvl="1"/>
            <a:r>
              <a:rPr lang="en-US" b="0" kern="0" dirty="0">
                <a:solidFill>
                  <a:srgbClr val="000000"/>
                </a:solidFill>
              </a:rPr>
              <a:t>No cluster charges, just used resources</a:t>
            </a:r>
          </a:p>
          <a:p>
            <a:pPr lvl="1"/>
            <a:r>
              <a:rPr lang="en-US" b="0" kern="0" dirty="0">
                <a:solidFill>
                  <a:srgbClr val="000000"/>
                </a:solidFill>
              </a:rPr>
              <a:t>Secure, reliable, highly scalable</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pic>
        <p:nvPicPr>
          <p:cNvPr id="5" name="Picture 2" descr="Docker Logo">
            <a:extLst>
              <a:ext uri="{FF2B5EF4-FFF2-40B4-BE49-F238E27FC236}">
                <a16:creationId xmlns:a16="http://schemas.microsoft.com/office/drawing/2014/main" id="{8E023201-6FAA-4D7C-97FC-9F6F3FDD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62" y="4626884"/>
            <a:ext cx="2295539" cy="548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sosphere Logo">
            <a:extLst>
              <a:ext uri="{FF2B5EF4-FFF2-40B4-BE49-F238E27FC236}">
                <a16:creationId xmlns:a16="http://schemas.microsoft.com/office/drawing/2014/main" id="{69F39060-E925-4027-8F04-870188EE9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501" y="4581164"/>
            <a:ext cx="2661338" cy="640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ubernetes Logo">
            <a:extLst>
              <a:ext uri="{FF2B5EF4-FFF2-40B4-BE49-F238E27FC236}">
                <a16:creationId xmlns:a16="http://schemas.microsoft.com/office/drawing/2014/main" id="{E99FA8D2-2515-48FF-9B77-9D5D76CD0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629" y="4695464"/>
            <a:ext cx="2328945" cy="411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A51F91-655A-4B86-AE97-A8D448552C70}"/>
              </a:ext>
            </a:extLst>
          </p:cNvPr>
          <p:cNvSpPr txBox="1"/>
          <p:nvPr/>
        </p:nvSpPr>
        <p:spPr>
          <a:xfrm>
            <a:off x="269421" y="6310993"/>
            <a:ext cx="622286" cy="369332"/>
          </a:xfrm>
          <a:prstGeom prst="rect">
            <a:avLst/>
          </a:prstGeom>
          <a:noFill/>
        </p:spPr>
        <p:txBody>
          <a:bodyPr wrap="none" rtlCol="0">
            <a:spAutoFit/>
          </a:bodyPr>
          <a:lstStyle/>
          <a:p>
            <a:pPr algn="l"/>
            <a:r>
              <a:rPr lang="en-US" dirty="0"/>
              <a:t>4-4</a:t>
            </a:r>
          </a:p>
        </p:txBody>
      </p:sp>
    </p:spTree>
    <p:extLst>
      <p:ext uri="{BB962C8B-B14F-4D97-AF65-F5344CB8AC3E}">
        <p14:creationId xmlns:p14="http://schemas.microsoft.com/office/powerpoint/2010/main" val="1196135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52BA-CCBF-4C7B-B3DD-F0C0FE194BA4}"/>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3133A7D2-F91C-4E3A-A5CE-8D3BEFCAFFD6}"/>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some of the benefits and drawbacks of ASE, Service Fabric and ACS?</a:t>
            </a:r>
          </a:p>
        </p:txBody>
      </p:sp>
      <p:pic>
        <p:nvPicPr>
          <p:cNvPr id="5" name="Picture 4" descr="Question">
            <a:extLst>
              <a:ext uri="{FF2B5EF4-FFF2-40B4-BE49-F238E27FC236}">
                <a16:creationId xmlns:a16="http://schemas.microsoft.com/office/drawing/2014/main" id="{17E0BAE3-90DA-4548-B9FA-6B13FACA84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112623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797A-80A1-4AC2-BFE0-FE2ACDE12BF6}"/>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E0AD30E1-F924-4D74-86F2-55699634A9A5}"/>
              </a:ext>
            </a:extLst>
          </p:cNvPr>
          <p:cNvSpPr>
            <a:spLocks noGrp="1"/>
          </p:cNvSpPr>
          <p:nvPr>
            <p:ph type="body" idx="1"/>
          </p:nvPr>
        </p:nvSpPr>
        <p:spPr/>
        <p:txBody>
          <a:bodyPr/>
          <a:lstStyle/>
          <a:p>
            <a:r>
              <a:rPr lang="en-US" dirty="0"/>
              <a:t>Azure Web Apps
Azure Functions
Integration
High Performance Hosting</a:t>
            </a:r>
          </a:p>
        </p:txBody>
      </p:sp>
      <p:sp>
        <p:nvSpPr>
          <p:cNvPr id="4" name="TextBox 3">
            <a:extLst>
              <a:ext uri="{FF2B5EF4-FFF2-40B4-BE49-F238E27FC236}">
                <a16:creationId xmlns:a16="http://schemas.microsoft.com/office/drawing/2014/main" id="{732F99DE-E8FC-48A9-8AE9-5539A5583501}"/>
              </a:ext>
            </a:extLst>
          </p:cNvPr>
          <p:cNvSpPr txBox="1"/>
          <p:nvPr/>
        </p:nvSpPr>
        <p:spPr>
          <a:xfrm>
            <a:off x="269421" y="6310993"/>
            <a:ext cx="622286" cy="369332"/>
          </a:xfrm>
          <a:prstGeom prst="rect">
            <a:avLst/>
          </a:prstGeom>
          <a:noFill/>
        </p:spPr>
        <p:txBody>
          <a:bodyPr wrap="none" rtlCol="0">
            <a:spAutoFit/>
          </a:bodyPr>
          <a:lstStyle/>
          <a:p>
            <a:pPr algn="l"/>
            <a:r>
              <a:rPr lang="en-US" dirty="0"/>
              <a:t>5-1</a:t>
            </a:r>
          </a:p>
        </p:txBody>
      </p:sp>
    </p:spTree>
    <p:extLst>
      <p:ext uri="{BB962C8B-B14F-4D97-AF65-F5344CB8AC3E}">
        <p14:creationId xmlns:p14="http://schemas.microsoft.com/office/powerpoint/2010/main" val="765418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B2EA-2960-42D9-ADB7-FB3B523BF77D}"/>
              </a:ext>
            </a:extLst>
          </p:cNvPr>
          <p:cNvSpPr>
            <a:spLocks noGrp="1"/>
          </p:cNvSpPr>
          <p:nvPr>
            <p:ph type="title"/>
          </p:nvPr>
        </p:nvSpPr>
        <p:spPr/>
        <p:txBody>
          <a:bodyPr/>
          <a:lstStyle/>
          <a:p>
            <a:r>
              <a:rPr lang="en-US" dirty="0"/>
              <a:t>Lesson 1: Azure Web Apps</a:t>
            </a:r>
          </a:p>
        </p:txBody>
      </p:sp>
      <p:sp>
        <p:nvSpPr>
          <p:cNvPr id="3" name="Text Placeholder 2">
            <a:extLst>
              <a:ext uri="{FF2B5EF4-FFF2-40B4-BE49-F238E27FC236}">
                <a16:creationId xmlns:a16="http://schemas.microsoft.com/office/drawing/2014/main" id="{1562E7B1-51E8-424E-AD9C-2A960263DAD0}"/>
              </a:ext>
            </a:extLst>
          </p:cNvPr>
          <p:cNvSpPr>
            <a:spLocks noGrp="1"/>
          </p:cNvSpPr>
          <p:nvPr>
            <p:ph type="body" idx="1"/>
          </p:nvPr>
        </p:nvSpPr>
        <p:spPr/>
        <p:txBody>
          <a:bodyPr/>
          <a:lstStyle/>
          <a:p>
            <a:r>
              <a:rPr lang="en-US" dirty="0"/>
              <a:t>Web Apps
API Apps</a:t>
            </a:r>
          </a:p>
        </p:txBody>
      </p:sp>
      <p:sp>
        <p:nvSpPr>
          <p:cNvPr id="4" name="TextBox 3">
            <a:extLst>
              <a:ext uri="{FF2B5EF4-FFF2-40B4-BE49-F238E27FC236}">
                <a16:creationId xmlns:a16="http://schemas.microsoft.com/office/drawing/2014/main" id="{6C5ECD63-81B3-4B27-B1F6-541EE75F356A}"/>
              </a:ext>
            </a:extLst>
          </p:cNvPr>
          <p:cNvSpPr txBox="1"/>
          <p:nvPr/>
        </p:nvSpPr>
        <p:spPr>
          <a:xfrm>
            <a:off x="269421" y="6310993"/>
            <a:ext cx="622286" cy="369332"/>
          </a:xfrm>
          <a:prstGeom prst="rect">
            <a:avLst/>
          </a:prstGeom>
          <a:noFill/>
        </p:spPr>
        <p:txBody>
          <a:bodyPr wrap="none" rtlCol="0">
            <a:spAutoFit/>
          </a:bodyPr>
          <a:lstStyle/>
          <a:p>
            <a:pPr algn="l"/>
            <a:r>
              <a:rPr lang="en-US" dirty="0"/>
              <a:t>5-2</a:t>
            </a:r>
          </a:p>
        </p:txBody>
      </p:sp>
    </p:spTree>
    <p:extLst>
      <p:ext uri="{BB962C8B-B14F-4D97-AF65-F5344CB8AC3E}">
        <p14:creationId xmlns:p14="http://schemas.microsoft.com/office/powerpoint/2010/main" val="3838214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6B58-4174-4FA0-96AA-EA89B696A623}"/>
              </a:ext>
            </a:extLst>
          </p:cNvPr>
          <p:cNvSpPr>
            <a:spLocks noGrp="1"/>
          </p:cNvSpPr>
          <p:nvPr>
            <p:ph type="title"/>
          </p:nvPr>
        </p:nvSpPr>
        <p:spPr/>
        <p:txBody>
          <a:bodyPr/>
          <a:lstStyle/>
          <a:p>
            <a:r>
              <a:rPr lang="en-US" dirty="0"/>
              <a:t>Web Apps</a:t>
            </a:r>
          </a:p>
        </p:txBody>
      </p:sp>
      <p:sp>
        <p:nvSpPr>
          <p:cNvPr id="4" name="Content Placeholder 2">
            <a:extLst>
              <a:ext uri="{FF2B5EF4-FFF2-40B4-BE49-F238E27FC236}">
                <a16:creationId xmlns:a16="http://schemas.microsoft.com/office/drawing/2014/main" id="{ABCF211B-1A2B-4BB8-AEFE-3B6D59E1D59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Web Apps:</a:t>
            </a:r>
          </a:p>
          <a:p>
            <a:pPr lvl="1"/>
            <a:r>
              <a:rPr lang="en-US" b="0" kern="0" dirty="0">
                <a:solidFill>
                  <a:srgbClr val="000000"/>
                </a:solidFill>
              </a:rPr>
              <a:t>Near instant deployment</a:t>
            </a:r>
          </a:p>
          <a:p>
            <a:pPr lvl="1"/>
            <a:r>
              <a:rPr lang="en-US" b="0" kern="0" dirty="0">
                <a:solidFill>
                  <a:srgbClr val="000000"/>
                </a:solidFill>
              </a:rPr>
              <a:t>SSL and Custom Domain Names available in some tiers</a:t>
            </a:r>
          </a:p>
          <a:p>
            <a:pPr lvl="1"/>
            <a:r>
              <a:rPr lang="en-US" b="0" kern="0" dirty="0">
                <a:solidFill>
                  <a:srgbClr val="000000"/>
                </a:solidFill>
              </a:rPr>
              <a:t>WebJobs provide background processing for independent scaling</a:t>
            </a:r>
          </a:p>
          <a:p>
            <a:pPr lvl="1"/>
            <a:r>
              <a:rPr lang="en-US" b="0" kern="0" dirty="0">
                <a:solidFill>
                  <a:srgbClr val="000000"/>
                </a:solidFill>
              </a:rPr>
              <a:t>Can Scale to larger machines without redeploying applications</a:t>
            </a:r>
          </a:p>
          <a:p>
            <a:pPr lvl="0"/>
            <a:r>
              <a:rPr lang="en-US" b="0" kern="0" dirty="0">
                <a:solidFill>
                  <a:srgbClr val="000000"/>
                </a:solidFill>
              </a:rPr>
              <a:t>Virtual Machines:</a:t>
            </a:r>
          </a:p>
          <a:p>
            <a:pPr lvl="1"/>
            <a:r>
              <a:rPr lang="en-US" b="0" kern="0" dirty="0">
                <a:solidFill>
                  <a:srgbClr val="000000"/>
                </a:solidFill>
              </a:rPr>
              <a:t>Need Availability Sets or Load Balancers to prevent simultaneous restarts for maintenance or hardware failures</a:t>
            </a:r>
          </a:p>
          <a:p>
            <a:pPr lvl="1"/>
            <a:r>
              <a:rPr lang="en-US" b="0" kern="0" dirty="0">
                <a:solidFill>
                  <a:srgbClr val="000000"/>
                </a:solidFill>
              </a:rPr>
              <a:t>Additional machines needed for background processing</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6014CBEE-EE05-4177-ADD6-0E2993B0A318}"/>
              </a:ext>
            </a:extLst>
          </p:cNvPr>
          <p:cNvSpPr txBox="1"/>
          <p:nvPr/>
        </p:nvSpPr>
        <p:spPr>
          <a:xfrm>
            <a:off x="269421" y="6310993"/>
            <a:ext cx="622286" cy="369332"/>
          </a:xfrm>
          <a:prstGeom prst="rect">
            <a:avLst/>
          </a:prstGeom>
          <a:noFill/>
        </p:spPr>
        <p:txBody>
          <a:bodyPr wrap="none" rtlCol="0">
            <a:spAutoFit/>
          </a:bodyPr>
          <a:lstStyle/>
          <a:p>
            <a:pPr algn="l"/>
            <a:r>
              <a:rPr lang="en-US" dirty="0"/>
              <a:t>5-2</a:t>
            </a:r>
          </a:p>
        </p:txBody>
      </p:sp>
    </p:spTree>
    <p:extLst>
      <p:ext uri="{BB962C8B-B14F-4D97-AF65-F5344CB8AC3E}">
        <p14:creationId xmlns:p14="http://schemas.microsoft.com/office/powerpoint/2010/main" val="4287913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E7D0-E892-4A7E-AA7B-1B5DBE809FFF}"/>
              </a:ext>
            </a:extLst>
          </p:cNvPr>
          <p:cNvSpPr>
            <a:spLocks noGrp="1"/>
          </p:cNvSpPr>
          <p:nvPr>
            <p:ph type="title"/>
          </p:nvPr>
        </p:nvSpPr>
        <p:spPr/>
        <p:txBody>
          <a:bodyPr/>
          <a:lstStyle/>
          <a:p>
            <a:r>
              <a:rPr lang="en-US" dirty="0"/>
              <a:t>Web App Deployment</a:t>
            </a:r>
          </a:p>
        </p:txBody>
      </p:sp>
      <p:sp>
        <p:nvSpPr>
          <p:cNvPr id="4" name="Content Placeholder 2">
            <a:extLst>
              <a:ext uri="{FF2B5EF4-FFF2-40B4-BE49-F238E27FC236}">
                <a16:creationId xmlns:a16="http://schemas.microsoft.com/office/drawing/2014/main" id="{FD265AF6-8B15-4D00-B684-8D541FAC195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Create Packages:</a:t>
            </a:r>
          </a:p>
          <a:p>
            <a:pPr lvl="1"/>
            <a:r>
              <a:rPr lang="en-US" b="0" kern="0" dirty="0">
                <a:solidFill>
                  <a:srgbClr val="000000"/>
                </a:solidFill>
              </a:rPr>
              <a:t>Continuous Delivery with VSO or GitHub</a:t>
            </a:r>
          </a:p>
          <a:p>
            <a:pPr lvl="1"/>
            <a:r>
              <a:rPr lang="en-US" b="0" kern="0" dirty="0">
                <a:solidFill>
                  <a:srgbClr val="000000"/>
                </a:solidFill>
              </a:rPr>
              <a:t>Can use Team Foundation Version Control (TFVC) or Git for source control</a:t>
            </a:r>
          </a:p>
          <a:p>
            <a:pPr lvl="0"/>
            <a:r>
              <a:rPr lang="en-US" b="0" kern="0" dirty="0">
                <a:solidFill>
                  <a:srgbClr val="000000"/>
                </a:solidFill>
              </a:rPr>
              <a:t>Deployment Slots:</a:t>
            </a:r>
          </a:p>
          <a:p>
            <a:pPr lvl="1"/>
            <a:r>
              <a:rPr lang="en-US" b="0" kern="0" dirty="0">
                <a:solidFill>
                  <a:srgbClr val="000000"/>
                </a:solidFill>
              </a:rPr>
              <a:t>Can create slots such as: Staging, Production, Testing</a:t>
            </a:r>
          </a:p>
          <a:p>
            <a:pPr lvl="0"/>
            <a:r>
              <a:rPr lang="en-US" b="0" kern="0" dirty="0">
                <a:solidFill>
                  <a:srgbClr val="000000"/>
                </a:solidFill>
              </a:rPr>
              <a:t>Web Deploy:</a:t>
            </a:r>
          </a:p>
          <a:p>
            <a:pPr lvl="1"/>
            <a:r>
              <a:rPr lang="en-US" b="0" kern="0" dirty="0">
                <a:solidFill>
                  <a:srgbClr val="000000"/>
                </a:solidFill>
              </a:rPr>
              <a:t>Older IIS Extension method to Export and Import</a:t>
            </a:r>
          </a:p>
          <a:p>
            <a:pPr lvl="0"/>
            <a:r>
              <a:rPr lang="en-US" b="0" kern="0" dirty="0">
                <a:solidFill>
                  <a:srgbClr val="000000"/>
                </a:solidFill>
              </a:rPr>
              <a:t>FTP Deployment</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0523A5A5-13A7-425A-BD9F-03757AE93222}"/>
              </a:ext>
            </a:extLst>
          </p:cNvPr>
          <p:cNvSpPr txBox="1"/>
          <p:nvPr/>
        </p:nvSpPr>
        <p:spPr>
          <a:xfrm>
            <a:off x="269421" y="6310993"/>
            <a:ext cx="622286" cy="369332"/>
          </a:xfrm>
          <a:prstGeom prst="rect">
            <a:avLst/>
          </a:prstGeom>
          <a:noFill/>
        </p:spPr>
        <p:txBody>
          <a:bodyPr wrap="none" rtlCol="0">
            <a:spAutoFit/>
          </a:bodyPr>
          <a:lstStyle/>
          <a:p>
            <a:pPr algn="l"/>
            <a:r>
              <a:rPr lang="en-US" dirty="0"/>
              <a:t>5-2</a:t>
            </a:r>
          </a:p>
        </p:txBody>
      </p:sp>
    </p:spTree>
    <p:extLst>
      <p:ext uri="{BB962C8B-B14F-4D97-AF65-F5344CB8AC3E}">
        <p14:creationId xmlns:p14="http://schemas.microsoft.com/office/powerpoint/2010/main" val="1135475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9112-8AFE-4532-B29D-C4B4CDB985CA}"/>
              </a:ext>
            </a:extLst>
          </p:cNvPr>
          <p:cNvSpPr>
            <a:spLocks noGrp="1"/>
          </p:cNvSpPr>
          <p:nvPr>
            <p:ph type="title"/>
          </p:nvPr>
        </p:nvSpPr>
        <p:spPr/>
        <p:txBody>
          <a:bodyPr/>
          <a:lstStyle/>
          <a:p>
            <a:r>
              <a:rPr lang="en-US" dirty="0"/>
              <a:t>Web App for Containers</a:t>
            </a:r>
          </a:p>
        </p:txBody>
      </p:sp>
      <p:sp>
        <p:nvSpPr>
          <p:cNvPr id="4" name="Content Placeholder 2">
            <a:extLst>
              <a:ext uri="{FF2B5EF4-FFF2-40B4-BE49-F238E27FC236}">
                <a16:creationId xmlns:a16="http://schemas.microsoft.com/office/drawing/2014/main" id="{29199E40-A5EF-4ED6-B2C4-E05252BAA0C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Deploy applications and solutions that are containerized directly to App Service Web Apps</a:t>
            </a:r>
          </a:p>
          <a:p>
            <a:pPr lvl="0"/>
            <a:r>
              <a:rPr lang="en-US" b="0" kern="0" dirty="0">
                <a:solidFill>
                  <a:srgbClr val="000000"/>
                </a:solidFill>
              </a:rPr>
              <a:t>Simplifies deployment</a:t>
            </a:r>
          </a:p>
          <a:p>
            <a:pPr lvl="0"/>
            <a:r>
              <a:rPr lang="en-US" b="0" kern="0" dirty="0">
                <a:solidFill>
                  <a:srgbClr val="000000"/>
                </a:solidFill>
              </a:rPr>
              <a:t>Matches the already popular container workflow using:</a:t>
            </a:r>
          </a:p>
          <a:p>
            <a:pPr lvl="1"/>
            <a:r>
              <a:rPr lang="en-US" b="0" kern="0" dirty="0">
                <a:solidFill>
                  <a:srgbClr val="000000"/>
                </a:solidFill>
              </a:rPr>
              <a:t>CI/CD with Docker Hub, Azure Container Registry or GitHub</a:t>
            </a:r>
          </a:p>
          <a:p>
            <a:pPr lvl="0"/>
            <a:r>
              <a:rPr lang="en-US" b="0" kern="0" dirty="0">
                <a:solidFill>
                  <a:srgbClr val="000000"/>
                </a:solidFill>
              </a:rPr>
              <a:t>Compatible with existing App Service Features:</a:t>
            </a:r>
          </a:p>
          <a:p>
            <a:pPr lvl="1"/>
            <a:r>
              <a:rPr lang="en-US" b="0" kern="0" dirty="0">
                <a:solidFill>
                  <a:srgbClr val="000000"/>
                </a:solidFill>
              </a:rPr>
              <a:t>Auto-scale, Deployment Slots, etc.</a:t>
            </a:r>
          </a:p>
        </p:txBody>
      </p:sp>
      <p:sp>
        <p:nvSpPr>
          <p:cNvPr id="5" name="TextBox 4">
            <a:extLst>
              <a:ext uri="{FF2B5EF4-FFF2-40B4-BE49-F238E27FC236}">
                <a16:creationId xmlns:a16="http://schemas.microsoft.com/office/drawing/2014/main" id="{B56F91BB-B65F-4A18-AFA9-DF3A07C68048}"/>
              </a:ext>
            </a:extLst>
          </p:cNvPr>
          <p:cNvSpPr txBox="1"/>
          <p:nvPr/>
        </p:nvSpPr>
        <p:spPr>
          <a:xfrm>
            <a:off x="269421" y="6310993"/>
            <a:ext cx="622286" cy="369332"/>
          </a:xfrm>
          <a:prstGeom prst="rect">
            <a:avLst/>
          </a:prstGeom>
          <a:noFill/>
        </p:spPr>
        <p:txBody>
          <a:bodyPr wrap="none" rtlCol="0">
            <a:spAutoFit/>
          </a:bodyPr>
          <a:lstStyle/>
          <a:p>
            <a:pPr algn="l"/>
            <a:r>
              <a:rPr lang="en-US" dirty="0"/>
              <a:t>5-2</a:t>
            </a:r>
          </a:p>
        </p:txBody>
      </p:sp>
    </p:spTree>
    <p:extLst>
      <p:ext uri="{BB962C8B-B14F-4D97-AF65-F5344CB8AC3E}">
        <p14:creationId xmlns:p14="http://schemas.microsoft.com/office/powerpoint/2010/main" val="1459661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6A01-30C4-48DE-85CB-599134535476}"/>
              </a:ext>
            </a:extLst>
          </p:cNvPr>
          <p:cNvSpPr>
            <a:spLocks noGrp="1"/>
          </p:cNvSpPr>
          <p:nvPr>
            <p:ph type="title"/>
          </p:nvPr>
        </p:nvSpPr>
        <p:spPr/>
        <p:txBody>
          <a:bodyPr/>
          <a:lstStyle/>
          <a:p>
            <a:r>
              <a:rPr lang="en-US" dirty="0"/>
              <a:t>Container Orchestration</a:t>
            </a:r>
          </a:p>
        </p:txBody>
      </p:sp>
      <p:sp>
        <p:nvSpPr>
          <p:cNvPr id="4" name="Content Placeholder 2">
            <a:extLst>
              <a:ext uri="{FF2B5EF4-FFF2-40B4-BE49-F238E27FC236}">
                <a16:creationId xmlns:a16="http://schemas.microsoft.com/office/drawing/2014/main" id="{0BEBB26E-E45F-4D5B-8531-CEAD412079D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Containers can be sourced from your existing registries</a:t>
            </a:r>
          </a:p>
          <a:p>
            <a:pPr lvl="0"/>
            <a:endParaRPr lang="en-US" b="0" kern="0" dirty="0">
              <a:solidFill>
                <a:srgbClr val="000000"/>
              </a:solidFill>
            </a:endParaRPr>
          </a:p>
          <a:p>
            <a:pPr lvl="0"/>
            <a:r>
              <a:rPr lang="en-US" b="0" kern="0" dirty="0">
                <a:solidFill>
                  <a:srgbClr val="000000"/>
                </a:solidFill>
              </a:rPr>
              <a:t>Docker Hub:</a:t>
            </a:r>
          </a:p>
          <a:p>
            <a:pPr lvl="1"/>
            <a:r>
              <a:rPr lang="en-US" b="0" kern="0" dirty="0">
                <a:solidFill>
                  <a:srgbClr val="000000"/>
                </a:solidFill>
              </a:rPr>
              <a:t>Deploy images already shared on Docker Hub</a:t>
            </a:r>
          </a:p>
          <a:p>
            <a:pPr lvl="1"/>
            <a:r>
              <a:rPr lang="en-US" b="0" kern="0" dirty="0">
                <a:solidFill>
                  <a:srgbClr val="000000"/>
                </a:solidFill>
              </a:rPr>
              <a:t>Deploy the most popular official images</a:t>
            </a:r>
          </a:p>
          <a:p>
            <a:pPr lvl="1"/>
            <a:r>
              <a:rPr lang="en-US" b="0" kern="0" dirty="0">
                <a:solidFill>
                  <a:srgbClr val="000000"/>
                </a:solidFill>
              </a:rPr>
              <a:t>Private images are available on Docker Hub</a:t>
            </a:r>
          </a:p>
          <a:p>
            <a:pPr lvl="0"/>
            <a:r>
              <a:rPr lang="en-US" b="0" kern="0" dirty="0">
                <a:solidFill>
                  <a:srgbClr val="000000"/>
                </a:solidFill>
              </a:rPr>
              <a:t>Azure Container Registry:</a:t>
            </a:r>
          </a:p>
          <a:p>
            <a:pPr lvl="1"/>
            <a:r>
              <a:rPr lang="en-US" b="0" kern="0" dirty="0">
                <a:solidFill>
                  <a:srgbClr val="000000"/>
                </a:solidFill>
              </a:rPr>
              <a:t>Managed service for hosting Docker images</a:t>
            </a:r>
          </a:p>
          <a:p>
            <a:pPr lvl="1"/>
            <a:r>
              <a:rPr lang="en-US" b="0" kern="0" dirty="0">
                <a:solidFill>
                  <a:srgbClr val="000000"/>
                </a:solidFill>
              </a:rPr>
              <a:t>Can deploy to Docker Swarm, Kubernetes or Web App for Containers</a:t>
            </a:r>
          </a:p>
        </p:txBody>
      </p:sp>
      <p:sp>
        <p:nvSpPr>
          <p:cNvPr id="5" name="TextBox 4">
            <a:extLst>
              <a:ext uri="{FF2B5EF4-FFF2-40B4-BE49-F238E27FC236}">
                <a16:creationId xmlns:a16="http://schemas.microsoft.com/office/drawing/2014/main" id="{AC83EAC1-D46E-4FD5-8AB7-4ADCE8B44723}"/>
              </a:ext>
            </a:extLst>
          </p:cNvPr>
          <p:cNvSpPr txBox="1"/>
          <p:nvPr/>
        </p:nvSpPr>
        <p:spPr>
          <a:xfrm>
            <a:off x="269421" y="6310993"/>
            <a:ext cx="622286" cy="369332"/>
          </a:xfrm>
          <a:prstGeom prst="rect">
            <a:avLst/>
          </a:prstGeom>
          <a:noFill/>
        </p:spPr>
        <p:txBody>
          <a:bodyPr wrap="none" rtlCol="0">
            <a:spAutoFit/>
          </a:bodyPr>
          <a:lstStyle/>
          <a:p>
            <a:pPr algn="l"/>
            <a:r>
              <a:rPr lang="en-US" dirty="0"/>
              <a:t>5-2</a:t>
            </a:r>
          </a:p>
        </p:txBody>
      </p:sp>
    </p:spTree>
    <p:extLst>
      <p:ext uri="{BB962C8B-B14F-4D97-AF65-F5344CB8AC3E}">
        <p14:creationId xmlns:p14="http://schemas.microsoft.com/office/powerpoint/2010/main" val="323294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B194-17CA-4332-B7CF-D482DAA34450}"/>
              </a:ext>
            </a:extLst>
          </p:cNvPr>
          <p:cNvSpPr>
            <a:spLocks noGrp="1"/>
          </p:cNvSpPr>
          <p:nvPr>
            <p:ph type="title"/>
          </p:nvPr>
        </p:nvSpPr>
        <p:spPr/>
        <p:txBody>
          <a:bodyPr/>
          <a:lstStyle/>
          <a:p>
            <a:r>
              <a:rPr lang="en-US" dirty="0"/>
              <a:t>Patterns &amp; Practices on GitHub</a:t>
            </a:r>
          </a:p>
        </p:txBody>
      </p:sp>
      <p:sp>
        <p:nvSpPr>
          <p:cNvPr id="4" name="Content Placeholder 2">
            <a:extLst>
              <a:ext uri="{FF2B5EF4-FFF2-40B4-BE49-F238E27FC236}">
                <a16:creationId xmlns:a16="http://schemas.microsoft.com/office/drawing/2014/main" id="{4A1D972E-1D37-4C96-9901-C1AA7A7C533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sz="2400" b="0" kern="0" dirty="0">
                <a:solidFill>
                  <a:srgbClr val="000000"/>
                </a:solidFill>
              </a:rPr>
              <a:t>Microsoft Patterns &amp; Practices shares much of their documentation, projects and findings today on GitHub:</a:t>
            </a:r>
          </a:p>
          <a:p>
            <a:pPr marL="0" lvl="0" indent="0">
              <a:buNone/>
            </a:pPr>
            <a:endParaRPr lang="en-US" sz="2400" b="0" kern="0" dirty="0">
              <a:solidFill>
                <a:srgbClr val="000000"/>
              </a:solidFill>
            </a:endParaRPr>
          </a:p>
          <a:p>
            <a:pPr marL="0" lvl="0" indent="0" algn="ctr">
              <a:buNone/>
            </a:pPr>
            <a:r>
              <a:rPr lang="en-US" sz="2400" b="0" kern="0" dirty="0">
                <a:solidFill>
                  <a:srgbClr val="000000"/>
                </a:solidFill>
                <a:hlinkClick r:id="rId3"/>
              </a:rPr>
              <a:t>https://github.com/mspnp</a:t>
            </a:r>
            <a:endParaRPr lang="en-US" sz="2400" b="0" kern="0" dirty="0">
              <a:solidFill>
                <a:srgbClr val="000000"/>
              </a:solidFill>
            </a:endParaRPr>
          </a:p>
          <a:p>
            <a:pPr marL="0" lvl="0" indent="0" algn="ctr">
              <a:buNone/>
            </a:pPr>
            <a:endParaRPr lang="en-US" sz="2400" b="0" kern="0" dirty="0">
              <a:solidFill>
                <a:srgbClr val="000000"/>
              </a:solidFill>
            </a:endParaRPr>
          </a:p>
          <a:p>
            <a:pPr marL="0" lvl="0" indent="0">
              <a:buNone/>
            </a:pPr>
            <a:r>
              <a:rPr lang="en-US" sz="2400" b="0" kern="0" dirty="0">
                <a:solidFill>
                  <a:srgbClr val="000000"/>
                </a:solidFill>
              </a:rPr>
              <a:t>For example, the Microservices Reference Implementation shares best practices when designing a microservices solution running on </a:t>
            </a:r>
            <a:r>
              <a:rPr lang="en-US" sz="2400" kern="0" dirty="0">
                <a:solidFill>
                  <a:srgbClr val="000000"/>
                </a:solidFill>
              </a:rPr>
              <a:t>Azure </a:t>
            </a:r>
            <a:r>
              <a:rPr lang="en-US" sz="2400" b="0" kern="0" dirty="0">
                <a:solidFill>
                  <a:srgbClr val="000000"/>
                </a:solidFill>
              </a:rPr>
              <a:t>using </a:t>
            </a:r>
            <a:r>
              <a:rPr lang="en-US" sz="2400" kern="0" dirty="0">
                <a:solidFill>
                  <a:srgbClr val="000000"/>
                </a:solidFill>
              </a:rPr>
              <a:t>Kubernetes</a:t>
            </a:r>
            <a:r>
              <a:rPr lang="en-US" sz="2400" b="0" kern="0" dirty="0">
                <a:solidFill>
                  <a:srgbClr val="000000"/>
                </a:solidFill>
              </a:rPr>
              <a:t>:</a:t>
            </a:r>
          </a:p>
          <a:p>
            <a:pPr marL="0" lvl="0" indent="0">
              <a:buNone/>
            </a:pPr>
            <a:endParaRPr lang="en-US" sz="2400" b="0" kern="0" dirty="0">
              <a:solidFill>
                <a:srgbClr val="000000"/>
              </a:solidFill>
            </a:endParaRPr>
          </a:p>
          <a:p>
            <a:pPr marL="0" lvl="0" indent="0" algn="ctr">
              <a:buNone/>
            </a:pPr>
            <a:r>
              <a:rPr lang="en-US" sz="2400" b="0" kern="0" dirty="0">
                <a:solidFill>
                  <a:srgbClr val="000000"/>
                </a:solidFill>
                <a:hlinkClick r:id="rId4"/>
              </a:rPr>
              <a:t>https://github.com/mspnp/microservices-reference-implementation</a:t>
            </a:r>
            <a:endParaRPr lang="en-US" sz="2400" b="0" kern="0" dirty="0">
              <a:solidFill>
                <a:srgbClr val="000000"/>
              </a:solidFill>
            </a:endParaRPr>
          </a:p>
          <a:p>
            <a:pPr marL="0" lvl="0" indent="0" algn="ctr">
              <a:buNone/>
            </a:pPr>
            <a:endParaRPr lang="en-US" sz="2400" b="0" kern="0" dirty="0">
              <a:solidFill>
                <a:srgbClr val="000000"/>
              </a:solidFill>
            </a:endParaRPr>
          </a:p>
          <a:p>
            <a:pPr marL="0" lvl="0" indent="0">
              <a:buNone/>
            </a:pPr>
            <a:endParaRPr lang="en-US" sz="2400" b="0" kern="0" dirty="0">
              <a:solidFill>
                <a:srgbClr val="000000"/>
              </a:solidFill>
            </a:endParaRPr>
          </a:p>
        </p:txBody>
      </p:sp>
      <p:sp>
        <p:nvSpPr>
          <p:cNvPr id="5" name="TextBox 4">
            <a:extLst>
              <a:ext uri="{FF2B5EF4-FFF2-40B4-BE49-F238E27FC236}">
                <a16:creationId xmlns:a16="http://schemas.microsoft.com/office/drawing/2014/main" id="{535073C5-E2E9-4510-8239-28232682BCCD}"/>
              </a:ext>
            </a:extLst>
          </p:cNvPr>
          <p:cNvSpPr txBox="1"/>
          <p:nvPr/>
        </p:nvSpPr>
        <p:spPr>
          <a:xfrm>
            <a:off x="187779" y="6400800"/>
            <a:ext cx="622286" cy="369332"/>
          </a:xfrm>
          <a:prstGeom prst="rect">
            <a:avLst/>
          </a:prstGeom>
          <a:noFill/>
        </p:spPr>
        <p:txBody>
          <a:bodyPr wrap="none" rtlCol="0">
            <a:spAutoFit/>
          </a:bodyPr>
          <a:lstStyle/>
          <a:p>
            <a:pPr algn="l"/>
            <a:r>
              <a:rPr lang="en-US" dirty="0"/>
              <a:t>1-3</a:t>
            </a:r>
          </a:p>
        </p:txBody>
      </p:sp>
    </p:spTree>
    <p:extLst>
      <p:ext uri="{BB962C8B-B14F-4D97-AF65-F5344CB8AC3E}">
        <p14:creationId xmlns:p14="http://schemas.microsoft.com/office/powerpoint/2010/main" val="1034869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566B-7ADE-48DA-AC6F-C56BF65BBA7F}"/>
              </a:ext>
            </a:extLst>
          </p:cNvPr>
          <p:cNvSpPr>
            <a:spLocks noGrp="1"/>
          </p:cNvSpPr>
          <p:nvPr>
            <p:ph type="title"/>
          </p:nvPr>
        </p:nvSpPr>
        <p:spPr/>
        <p:txBody>
          <a:bodyPr/>
          <a:lstStyle/>
          <a:p>
            <a:r>
              <a:rPr lang="en-US" dirty="0"/>
              <a:t>API Apps</a:t>
            </a:r>
          </a:p>
        </p:txBody>
      </p:sp>
      <p:sp>
        <p:nvSpPr>
          <p:cNvPr id="4" name="Content Placeholder 2">
            <a:extLst>
              <a:ext uri="{FF2B5EF4-FFF2-40B4-BE49-F238E27FC236}">
                <a16:creationId xmlns:a16="http://schemas.microsoft.com/office/drawing/2014/main" id="{A883A71B-1648-4390-9775-C12FDED65867}"/>
              </a:ext>
            </a:extLst>
          </p:cNvPr>
          <p:cNvSpPr txBox="1">
            <a:spLocks/>
          </p:cNvSpPr>
          <p:nvPr/>
        </p:nvSpPr>
        <p:spPr>
          <a:xfrm>
            <a:off x="458788" y="1021215"/>
            <a:ext cx="3387998"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Quickly implement Custom APIs:</a:t>
            </a:r>
          </a:p>
          <a:p>
            <a:pPr lvl="1"/>
            <a:r>
              <a:rPr lang="en-US" b="0" kern="0" dirty="0">
                <a:solidFill>
                  <a:srgbClr val="000000"/>
                </a:solidFill>
              </a:rPr>
              <a:t>Publish to External, Partner and Internal developers</a:t>
            </a:r>
          </a:p>
          <a:p>
            <a:pPr lvl="1"/>
            <a:r>
              <a:rPr lang="en-US" b="0" kern="0" dirty="0">
                <a:solidFill>
                  <a:srgbClr val="000000"/>
                </a:solidFill>
              </a:rPr>
              <a:t>Extend Operations for data and services:</a:t>
            </a:r>
          </a:p>
          <a:p>
            <a:pPr lvl="2"/>
            <a:r>
              <a:rPr lang="en-US" b="0" kern="0" dirty="0">
                <a:solidFill>
                  <a:srgbClr val="000000"/>
                </a:solidFill>
              </a:rPr>
              <a:t>Each API can have 1 or more operations</a:t>
            </a:r>
          </a:p>
          <a:p>
            <a:pPr lvl="1"/>
            <a:r>
              <a:rPr lang="en-US" b="0" kern="0" dirty="0">
                <a:solidFill>
                  <a:srgbClr val="000000"/>
                </a:solidFill>
              </a:rPr>
              <a:t>API Apps can be integrated into Logic App workflows</a:t>
            </a:r>
          </a:p>
          <a:p>
            <a:pPr lvl="0"/>
            <a:endParaRPr lang="en-US" b="0" kern="0" dirty="0">
              <a:solidFill>
                <a:srgbClr val="000000"/>
              </a:solidFill>
            </a:endParaRPr>
          </a:p>
        </p:txBody>
      </p:sp>
      <p:pic>
        <p:nvPicPr>
          <p:cNvPr id="5" name="Picture 4" descr="API App running a Java application">
            <a:extLst>
              <a:ext uri="{FF2B5EF4-FFF2-40B4-BE49-F238E27FC236}">
                <a16:creationId xmlns:a16="http://schemas.microsoft.com/office/drawing/2014/main" id="{5941075A-96B6-40B6-8956-A6C18DA8D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771" y="1021215"/>
            <a:ext cx="4572000" cy="4779524"/>
          </a:xfrm>
          <a:prstGeom prst="rect">
            <a:avLst/>
          </a:prstGeom>
        </p:spPr>
      </p:pic>
      <p:sp>
        <p:nvSpPr>
          <p:cNvPr id="6" name="TextBox 5">
            <a:extLst>
              <a:ext uri="{FF2B5EF4-FFF2-40B4-BE49-F238E27FC236}">
                <a16:creationId xmlns:a16="http://schemas.microsoft.com/office/drawing/2014/main" id="{59F8526C-E9FC-4399-98AF-E43070263E26}"/>
              </a:ext>
            </a:extLst>
          </p:cNvPr>
          <p:cNvSpPr txBox="1"/>
          <p:nvPr/>
        </p:nvSpPr>
        <p:spPr>
          <a:xfrm>
            <a:off x="269421" y="6310993"/>
            <a:ext cx="622286" cy="369332"/>
          </a:xfrm>
          <a:prstGeom prst="rect">
            <a:avLst/>
          </a:prstGeom>
          <a:noFill/>
        </p:spPr>
        <p:txBody>
          <a:bodyPr wrap="none" rtlCol="0">
            <a:spAutoFit/>
          </a:bodyPr>
          <a:lstStyle/>
          <a:p>
            <a:pPr algn="l"/>
            <a:r>
              <a:rPr lang="en-US" dirty="0"/>
              <a:t>5-3</a:t>
            </a:r>
          </a:p>
        </p:txBody>
      </p:sp>
    </p:spTree>
    <p:extLst>
      <p:ext uri="{BB962C8B-B14F-4D97-AF65-F5344CB8AC3E}">
        <p14:creationId xmlns:p14="http://schemas.microsoft.com/office/powerpoint/2010/main" val="2194726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473B-11D1-4ED3-AD55-DD3F9587ACA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EA8ECC97-1A41-4198-A4BB-AE3BC0969273}"/>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How would your team make the decision to use public or private Docker containers?</a:t>
            </a:r>
          </a:p>
        </p:txBody>
      </p:sp>
      <p:pic>
        <p:nvPicPr>
          <p:cNvPr id="5" name="Picture 4" descr="Question">
            <a:extLst>
              <a:ext uri="{FF2B5EF4-FFF2-40B4-BE49-F238E27FC236}">
                <a16:creationId xmlns:a16="http://schemas.microsoft.com/office/drawing/2014/main" id="{107367C7-2B65-46D0-8E30-F8D50C2D6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022589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6F56-17FB-4A46-AC19-E746A42A282C}"/>
              </a:ext>
            </a:extLst>
          </p:cNvPr>
          <p:cNvSpPr>
            <a:spLocks noGrp="1"/>
          </p:cNvSpPr>
          <p:nvPr>
            <p:ph type="title"/>
          </p:nvPr>
        </p:nvSpPr>
        <p:spPr/>
        <p:txBody>
          <a:bodyPr/>
          <a:lstStyle/>
          <a:p>
            <a:r>
              <a:rPr lang="en-US" dirty="0"/>
              <a:t>Lesson 2: Azure Functions</a:t>
            </a:r>
          </a:p>
        </p:txBody>
      </p:sp>
      <p:sp>
        <p:nvSpPr>
          <p:cNvPr id="3" name="Text Placeholder 2">
            <a:extLst>
              <a:ext uri="{FF2B5EF4-FFF2-40B4-BE49-F238E27FC236}">
                <a16:creationId xmlns:a16="http://schemas.microsoft.com/office/drawing/2014/main" id="{BA1DC94D-3EE8-4341-AAB1-7BF46EC097B7}"/>
              </a:ext>
            </a:extLst>
          </p:cNvPr>
          <p:cNvSpPr>
            <a:spLocks noGrp="1"/>
          </p:cNvSpPr>
          <p:nvPr>
            <p:ph type="body" idx="1"/>
          </p:nvPr>
        </p:nvSpPr>
        <p:spPr/>
        <p:txBody>
          <a:bodyPr/>
          <a:lstStyle/>
          <a:p>
            <a:r>
              <a:rPr lang="en-US" dirty="0"/>
              <a:t>Serverless Processing
Event-Based Triggers</a:t>
            </a:r>
          </a:p>
        </p:txBody>
      </p:sp>
      <p:sp>
        <p:nvSpPr>
          <p:cNvPr id="4" name="TextBox 3">
            <a:extLst>
              <a:ext uri="{FF2B5EF4-FFF2-40B4-BE49-F238E27FC236}">
                <a16:creationId xmlns:a16="http://schemas.microsoft.com/office/drawing/2014/main" id="{03F760A0-44FF-494A-AFC2-A815E0A68FF2}"/>
              </a:ext>
            </a:extLst>
          </p:cNvPr>
          <p:cNvSpPr txBox="1"/>
          <p:nvPr/>
        </p:nvSpPr>
        <p:spPr>
          <a:xfrm>
            <a:off x="269421" y="6310993"/>
            <a:ext cx="622286" cy="369332"/>
          </a:xfrm>
          <a:prstGeom prst="rect">
            <a:avLst/>
          </a:prstGeom>
          <a:noFill/>
        </p:spPr>
        <p:txBody>
          <a:bodyPr wrap="none" rtlCol="0">
            <a:spAutoFit/>
          </a:bodyPr>
          <a:lstStyle/>
          <a:p>
            <a:pPr algn="l"/>
            <a:r>
              <a:rPr lang="en-US" dirty="0"/>
              <a:t>5-5</a:t>
            </a:r>
          </a:p>
        </p:txBody>
      </p:sp>
    </p:spTree>
    <p:extLst>
      <p:ext uri="{BB962C8B-B14F-4D97-AF65-F5344CB8AC3E}">
        <p14:creationId xmlns:p14="http://schemas.microsoft.com/office/powerpoint/2010/main" val="1562977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FEE29-C7FB-4FFB-8F01-D8B65432449D}"/>
              </a:ext>
            </a:extLst>
          </p:cNvPr>
          <p:cNvSpPr>
            <a:spLocks noGrp="1"/>
          </p:cNvSpPr>
          <p:nvPr>
            <p:ph type="title"/>
          </p:nvPr>
        </p:nvSpPr>
        <p:spPr/>
        <p:txBody>
          <a:bodyPr/>
          <a:lstStyle/>
          <a:p>
            <a:r>
              <a:rPr lang="en-US" dirty="0"/>
              <a:t>Serverless Processing</a:t>
            </a:r>
          </a:p>
        </p:txBody>
      </p:sp>
      <p:sp>
        <p:nvSpPr>
          <p:cNvPr id="4" name="Content Placeholder 2">
            <a:extLst>
              <a:ext uri="{FF2B5EF4-FFF2-40B4-BE49-F238E27FC236}">
                <a16:creationId xmlns:a16="http://schemas.microsoft.com/office/drawing/2014/main" id="{40262165-30F6-4E18-A6E7-EF0DFA5C342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b="0" kern="0" dirty="0"/>
              <a:t>Many compute tasks vary in their consumption:</a:t>
            </a:r>
          </a:p>
          <a:p>
            <a:pPr lvl="1"/>
            <a:r>
              <a:rPr lang="en-US" sz="2000" b="0" kern="0" dirty="0"/>
              <a:t>Sometimes the compute units are unused or unnecessary</a:t>
            </a:r>
          </a:p>
          <a:p>
            <a:pPr lvl="1"/>
            <a:r>
              <a:rPr lang="en-US" sz="2000" b="0" kern="0" dirty="0"/>
              <a:t>The compute must be around to respond to bursts in usage</a:t>
            </a:r>
          </a:p>
          <a:p>
            <a:r>
              <a:rPr lang="en-US" sz="2400" b="0" kern="0" dirty="0"/>
              <a:t>Traditional compute models use auto-scale and metrics to try and better prioritize compute spend based on utilization:</a:t>
            </a:r>
          </a:p>
          <a:p>
            <a:pPr lvl="1"/>
            <a:r>
              <a:rPr lang="en-US" sz="2000" b="0" kern="0" dirty="0"/>
              <a:t>The compute spend never “exactly” matches the utilization</a:t>
            </a:r>
          </a:p>
        </p:txBody>
      </p:sp>
      <p:grpSp>
        <p:nvGrpSpPr>
          <p:cNvPr id="5" name="Group 4" descr="Graph showing over-provisioning where provisioning is always out-of-sync with utilization">
            <a:extLst>
              <a:ext uri="{FF2B5EF4-FFF2-40B4-BE49-F238E27FC236}">
                <a16:creationId xmlns:a16="http://schemas.microsoft.com/office/drawing/2014/main" id="{C7D5B785-FD03-4104-934B-093648198764}"/>
              </a:ext>
            </a:extLst>
          </p:cNvPr>
          <p:cNvGrpSpPr>
            <a:grpSpLocks noChangeAspect="1"/>
          </p:cNvGrpSpPr>
          <p:nvPr/>
        </p:nvGrpSpPr>
        <p:grpSpPr>
          <a:xfrm>
            <a:off x="2231469" y="3804325"/>
            <a:ext cx="4681063" cy="2743200"/>
            <a:chOff x="999744" y="682753"/>
            <a:chExt cx="9070848" cy="5315712"/>
          </a:xfrm>
        </p:grpSpPr>
        <p:cxnSp>
          <p:nvCxnSpPr>
            <p:cNvPr id="6" name="Straight Connector 5">
              <a:extLst>
                <a:ext uri="{FF2B5EF4-FFF2-40B4-BE49-F238E27FC236}">
                  <a16:creationId xmlns:a16="http://schemas.microsoft.com/office/drawing/2014/main" id="{5D3E6049-6988-4A9E-942E-D10816CF9E0E}"/>
                </a:ext>
              </a:extLst>
            </p:cNvPr>
            <p:cNvCxnSpPr>
              <a:cxnSpLocks/>
            </p:cNvCxnSpPr>
            <p:nvPr/>
          </p:nvCxnSpPr>
          <p:spPr>
            <a:xfrm>
              <a:off x="999744" y="810768"/>
              <a:ext cx="0" cy="5187696"/>
            </a:xfrm>
            <a:prstGeom prst="line">
              <a:avLst/>
            </a:prstGeom>
            <a:noFill/>
            <a:ln w="6350" cap="flat" cmpd="sng" algn="ctr">
              <a:solidFill>
                <a:srgbClr val="5B9BD5"/>
              </a:solidFill>
              <a:prstDash val="solid"/>
              <a:miter lim="800000"/>
            </a:ln>
            <a:effectLst/>
          </p:spPr>
        </p:cxnSp>
        <p:cxnSp>
          <p:nvCxnSpPr>
            <p:cNvPr id="7" name="Straight Connector 6">
              <a:extLst>
                <a:ext uri="{FF2B5EF4-FFF2-40B4-BE49-F238E27FC236}">
                  <a16:creationId xmlns:a16="http://schemas.microsoft.com/office/drawing/2014/main" id="{EE8CB34A-1BF7-470B-A067-AAD3FB05EFE9}"/>
                </a:ext>
              </a:extLst>
            </p:cNvPr>
            <p:cNvCxnSpPr>
              <a:cxnSpLocks/>
            </p:cNvCxnSpPr>
            <p:nvPr/>
          </p:nvCxnSpPr>
          <p:spPr>
            <a:xfrm>
              <a:off x="999744" y="5998464"/>
              <a:ext cx="9070848" cy="0"/>
            </a:xfrm>
            <a:prstGeom prst="line">
              <a:avLst/>
            </a:prstGeom>
            <a:noFill/>
            <a:ln w="6350" cap="flat" cmpd="sng" algn="ctr">
              <a:solidFill>
                <a:srgbClr val="5B9BD5"/>
              </a:solidFill>
              <a:prstDash val="solid"/>
              <a:miter lim="800000"/>
            </a:ln>
            <a:effectLst/>
          </p:spPr>
        </p:cxnSp>
        <p:sp>
          <p:nvSpPr>
            <p:cNvPr id="8" name="Rectangle 7">
              <a:extLst>
                <a:ext uri="{FF2B5EF4-FFF2-40B4-BE49-F238E27FC236}">
                  <a16:creationId xmlns:a16="http://schemas.microsoft.com/office/drawing/2014/main" id="{5C382AC8-A497-47DF-8DCD-141EF417B198}"/>
                </a:ext>
              </a:extLst>
            </p:cNvPr>
            <p:cNvSpPr/>
            <p:nvPr/>
          </p:nvSpPr>
          <p:spPr>
            <a:xfrm>
              <a:off x="4139184" y="2737104"/>
              <a:ext cx="1432560" cy="326136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A552E6AC-2075-4787-97E3-A7A7410102F9}"/>
                </a:ext>
              </a:extLst>
            </p:cNvPr>
            <p:cNvSpPr/>
            <p:nvPr/>
          </p:nvSpPr>
          <p:spPr>
            <a:xfrm>
              <a:off x="5571744" y="3883152"/>
              <a:ext cx="1432560" cy="211531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10" name="Rectangle 9">
              <a:extLst>
                <a:ext uri="{FF2B5EF4-FFF2-40B4-BE49-F238E27FC236}">
                  <a16:creationId xmlns:a16="http://schemas.microsoft.com/office/drawing/2014/main" id="{1509B623-D5A4-444D-8531-F7E58FE05108}"/>
                </a:ext>
              </a:extLst>
            </p:cNvPr>
            <p:cNvSpPr/>
            <p:nvPr/>
          </p:nvSpPr>
          <p:spPr>
            <a:xfrm>
              <a:off x="7869936" y="1365504"/>
              <a:ext cx="1432560" cy="463296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0505F0C5-EA41-4997-A7D3-DEA878EC1096}"/>
                </a:ext>
              </a:extLst>
            </p:cNvPr>
            <p:cNvSpPr/>
            <p:nvPr/>
          </p:nvSpPr>
          <p:spPr>
            <a:xfrm>
              <a:off x="1557528" y="5035296"/>
              <a:ext cx="1432560" cy="963168"/>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7E9A568A-258E-4AEA-B65D-4B2651C9C49E}"/>
                </a:ext>
              </a:extLst>
            </p:cNvPr>
            <p:cNvSpPr/>
            <p:nvPr/>
          </p:nvSpPr>
          <p:spPr>
            <a:xfrm>
              <a:off x="999744" y="682753"/>
              <a:ext cx="8400288" cy="5315712"/>
            </a:xfrm>
            <a:custGeom>
              <a:avLst/>
              <a:gdLst>
                <a:gd name="connsiteX0" fmla="*/ 0 w 8400288"/>
                <a:gd name="connsiteY0" fmla="*/ 5275044 h 5406275"/>
                <a:gd name="connsiteX1" fmla="*/ 554736 w 8400288"/>
                <a:gd name="connsiteY1" fmla="*/ 4317972 h 5406275"/>
                <a:gd name="connsiteX2" fmla="*/ 1999488 w 8400288"/>
                <a:gd name="connsiteY2" fmla="*/ 4202148 h 5406275"/>
                <a:gd name="connsiteX3" fmla="*/ 2359152 w 8400288"/>
                <a:gd name="connsiteY3" fmla="*/ 5244564 h 5406275"/>
                <a:gd name="connsiteX4" fmla="*/ 3139440 w 8400288"/>
                <a:gd name="connsiteY4" fmla="*/ 2019780 h 5406275"/>
                <a:gd name="connsiteX5" fmla="*/ 5096256 w 8400288"/>
                <a:gd name="connsiteY5" fmla="*/ 2184372 h 5406275"/>
                <a:gd name="connsiteX6" fmla="*/ 6272784 w 8400288"/>
                <a:gd name="connsiteY6" fmla="*/ 3507204 h 5406275"/>
                <a:gd name="connsiteX7" fmla="*/ 6412992 w 8400288"/>
                <a:gd name="connsiteY7" fmla="*/ 5311620 h 5406275"/>
                <a:gd name="connsiteX8" fmla="*/ 6858000 w 8400288"/>
                <a:gd name="connsiteY8" fmla="*/ 355572 h 5406275"/>
                <a:gd name="connsiteX9" fmla="*/ 8400288 w 8400288"/>
                <a:gd name="connsiteY9" fmla="*/ 404340 h 540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00288" h="5406275">
                  <a:moveTo>
                    <a:pt x="0" y="5275044"/>
                  </a:moveTo>
                  <a:cubicBezTo>
                    <a:pt x="110744" y="4885916"/>
                    <a:pt x="221488" y="4496788"/>
                    <a:pt x="554736" y="4317972"/>
                  </a:cubicBezTo>
                  <a:cubicBezTo>
                    <a:pt x="887984" y="4139156"/>
                    <a:pt x="1698752" y="4047716"/>
                    <a:pt x="1999488" y="4202148"/>
                  </a:cubicBezTo>
                  <a:cubicBezTo>
                    <a:pt x="2300224" y="4356580"/>
                    <a:pt x="2169160" y="5608292"/>
                    <a:pt x="2359152" y="5244564"/>
                  </a:cubicBezTo>
                  <a:cubicBezTo>
                    <a:pt x="2549144" y="4880836"/>
                    <a:pt x="2683256" y="2529812"/>
                    <a:pt x="3139440" y="2019780"/>
                  </a:cubicBezTo>
                  <a:cubicBezTo>
                    <a:pt x="3595624" y="1509748"/>
                    <a:pt x="4574032" y="1936468"/>
                    <a:pt x="5096256" y="2184372"/>
                  </a:cubicBezTo>
                  <a:cubicBezTo>
                    <a:pt x="5618480" y="2432276"/>
                    <a:pt x="6053328" y="2985996"/>
                    <a:pt x="6272784" y="3507204"/>
                  </a:cubicBezTo>
                  <a:cubicBezTo>
                    <a:pt x="6492240" y="4028412"/>
                    <a:pt x="6315456" y="5836892"/>
                    <a:pt x="6412992" y="5311620"/>
                  </a:cubicBezTo>
                  <a:cubicBezTo>
                    <a:pt x="6510528" y="4786348"/>
                    <a:pt x="6526784" y="1173452"/>
                    <a:pt x="6858000" y="355572"/>
                  </a:cubicBezTo>
                  <a:cubicBezTo>
                    <a:pt x="7189216" y="-462308"/>
                    <a:pt x="8159496" y="384020"/>
                    <a:pt x="8400288" y="404340"/>
                  </a:cubicBezTo>
                </a:path>
              </a:pathLst>
            </a:custGeom>
            <a:noFill/>
            <a:ln w="12700" cap="flat" cmpd="sng" algn="ctr">
              <a:solidFill>
                <a:srgbClr val="FF0000"/>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grpSp>
      <p:sp>
        <p:nvSpPr>
          <p:cNvPr id="13" name="TextBox 12">
            <a:extLst>
              <a:ext uri="{FF2B5EF4-FFF2-40B4-BE49-F238E27FC236}">
                <a16:creationId xmlns:a16="http://schemas.microsoft.com/office/drawing/2014/main" id="{DE40CBEB-1C02-4132-A644-D3F747914CF8}"/>
              </a:ext>
            </a:extLst>
          </p:cNvPr>
          <p:cNvSpPr txBox="1"/>
          <p:nvPr/>
        </p:nvSpPr>
        <p:spPr>
          <a:xfrm>
            <a:off x="269421" y="6310993"/>
            <a:ext cx="622286" cy="369332"/>
          </a:xfrm>
          <a:prstGeom prst="rect">
            <a:avLst/>
          </a:prstGeom>
          <a:noFill/>
        </p:spPr>
        <p:txBody>
          <a:bodyPr wrap="none" rtlCol="0">
            <a:spAutoFit/>
          </a:bodyPr>
          <a:lstStyle/>
          <a:p>
            <a:pPr algn="l"/>
            <a:r>
              <a:rPr lang="en-US" dirty="0"/>
              <a:t>5-5</a:t>
            </a:r>
          </a:p>
        </p:txBody>
      </p:sp>
    </p:spTree>
    <p:extLst>
      <p:ext uri="{BB962C8B-B14F-4D97-AF65-F5344CB8AC3E}">
        <p14:creationId xmlns:p14="http://schemas.microsoft.com/office/powerpoint/2010/main" val="556541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47BF-F33F-49B8-9E55-160C4B2CAD71}"/>
              </a:ext>
            </a:extLst>
          </p:cNvPr>
          <p:cNvSpPr>
            <a:spLocks noGrp="1"/>
          </p:cNvSpPr>
          <p:nvPr>
            <p:ph type="title"/>
          </p:nvPr>
        </p:nvSpPr>
        <p:spPr/>
        <p:txBody>
          <a:bodyPr/>
          <a:lstStyle/>
          <a:p>
            <a:r>
              <a:rPr lang="en-US" dirty="0"/>
              <a:t>Serverless Services</a:t>
            </a:r>
          </a:p>
        </p:txBody>
      </p:sp>
      <p:sp>
        <p:nvSpPr>
          <p:cNvPr id="4" name="Content Placeholder 2">
            <a:extLst>
              <a:ext uri="{FF2B5EF4-FFF2-40B4-BE49-F238E27FC236}">
                <a16:creationId xmlns:a16="http://schemas.microsoft.com/office/drawing/2014/main" id="{12CA32B1-B926-481B-B695-63F3E814FF2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Serverless refers to services that offer consumption-based billing where you only </a:t>
            </a:r>
            <a:br>
              <a:rPr lang="en-US" b="0" kern="0" dirty="0">
                <a:solidFill>
                  <a:srgbClr val="000000"/>
                </a:solidFill>
              </a:rPr>
            </a:br>
            <a:r>
              <a:rPr lang="en-US" b="0" kern="0" dirty="0">
                <a:solidFill>
                  <a:srgbClr val="000000"/>
                </a:solidFill>
              </a:rPr>
              <a:t>pay for services you consume</a:t>
            </a:r>
          </a:p>
        </p:txBody>
      </p:sp>
      <p:grpSp>
        <p:nvGrpSpPr>
          <p:cNvPr id="5" name="Group 4" descr="Graph showing utilization and provisioning matching exactly">
            <a:extLst>
              <a:ext uri="{FF2B5EF4-FFF2-40B4-BE49-F238E27FC236}">
                <a16:creationId xmlns:a16="http://schemas.microsoft.com/office/drawing/2014/main" id="{B10DF7ED-DD41-440C-AE2B-7B256F7831C0}"/>
              </a:ext>
            </a:extLst>
          </p:cNvPr>
          <p:cNvGrpSpPr>
            <a:grpSpLocks noChangeAspect="1"/>
          </p:cNvGrpSpPr>
          <p:nvPr/>
        </p:nvGrpSpPr>
        <p:grpSpPr>
          <a:xfrm>
            <a:off x="2173715" y="3837356"/>
            <a:ext cx="4796571" cy="2743200"/>
            <a:chOff x="999744" y="810768"/>
            <a:chExt cx="9070848" cy="5187696"/>
          </a:xfrm>
        </p:grpSpPr>
        <p:cxnSp>
          <p:nvCxnSpPr>
            <p:cNvPr id="6" name="Straight Connector 5">
              <a:extLst>
                <a:ext uri="{FF2B5EF4-FFF2-40B4-BE49-F238E27FC236}">
                  <a16:creationId xmlns:a16="http://schemas.microsoft.com/office/drawing/2014/main" id="{5503DC64-B908-45C5-82F6-0BEC6059E0A4}"/>
                </a:ext>
              </a:extLst>
            </p:cNvPr>
            <p:cNvCxnSpPr>
              <a:cxnSpLocks/>
            </p:cNvCxnSpPr>
            <p:nvPr/>
          </p:nvCxnSpPr>
          <p:spPr>
            <a:xfrm>
              <a:off x="999744" y="810768"/>
              <a:ext cx="0" cy="5187696"/>
            </a:xfrm>
            <a:prstGeom prst="line">
              <a:avLst/>
            </a:prstGeom>
            <a:noFill/>
            <a:ln w="6350" cap="flat" cmpd="sng" algn="ctr">
              <a:solidFill>
                <a:srgbClr val="5B9BD5"/>
              </a:solidFill>
              <a:prstDash val="solid"/>
              <a:miter lim="800000"/>
            </a:ln>
            <a:effectLst/>
          </p:spPr>
        </p:cxnSp>
        <p:cxnSp>
          <p:nvCxnSpPr>
            <p:cNvPr id="7" name="Straight Connector 6">
              <a:extLst>
                <a:ext uri="{FF2B5EF4-FFF2-40B4-BE49-F238E27FC236}">
                  <a16:creationId xmlns:a16="http://schemas.microsoft.com/office/drawing/2014/main" id="{D0160B0E-8DE4-4A9B-BAE8-43E67BA3C441}"/>
                </a:ext>
              </a:extLst>
            </p:cNvPr>
            <p:cNvCxnSpPr>
              <a:cxnSpLocks/>
            </p:cNvCxnSpPr>
            <p:nvPr/>
          </p:nvCxnSpPr>
          <p:spPr>
            <a:xfrm>
              <a:off x="999744" y="5998464"/>
              <a:ext cx="9070848" cy="0"/>
            </a:xfrm>
            <a:prstGeom prst="line">
              <a:avLst/>
            </a:prstGeom>
            <a:noFill/>
            <a:ln w="6350" cap="flat" cmpd="sng" algn="ctr">
              <a:solidFill>
                <a:srgbClr val="5B9BD5"/>
              </a:solidFill>
              <a:prstDash val="solid"/>
              <a:miter lim="800000"/>
            </a:ln>
            <a:effectLst/>
          </p:spPr>
        </p:cxnSp>
        <p:sp>
          <p:nvSpPr>
            <p:cNvPr id="8" name="Rectangle 7">
              <a:extLst>
                <a:ext uri="{FF2B5EF4-FFF2-40B4-BE49-F238E27FC236}">
                  <a16:creationId xmlns:a16="http://schemas.microsoft.com/office/drawing/2014/main" id="{410BAD6B-6A12-4A7F-8507-5983051CA298}"/>
                </a:ext>
              </a:extLst>
            </p:cNvPr>
            <p:cNvSpPr/>
            <p:nvPr/>
          </p:nvSpPr>
          <p:spPr>
            <a:xfrm>
              <a:off x="4139184" y="2737104"/>
              <a:ext cx="1432560" cy="3261360"/>
            </a:xfrm>
            <a:prstGeom prst="rect">
              <a:avLst/>
            </a:prstGeom>
            <a:solidFill>
              <a:srgbClr val="FF0000"/>
            </a:solidFill>
            <a:ln w="12700" cap="flat" cmpd="sng" algn="ctr">
              <a:solidFill>
                <a:srgbClr val="C00000"/>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40F02B5D-9842-4619-82A1-E9BEB360FCFB}"/>
                </a:ext>
              </a:extLst>
            </p:cNvPr>
            <p:cNvSpPr/>
            <p:nvPr/>
          </p:nvSpPr>
          <p:spPr>
            <a:xfrm>
              <a:off x="5571744" y="3883152"/>
              <a:ext cx="1432560" cy="2115312"/>
            </a:xfrm>
            <a:prstGeom prst="rect">
              <a:avLst/>
            </a:prstGeom>
            <a:solidFill>
              <a:srgbClr val="FF0000"/>
            </a:solidFill>
            <a:ln w="12700" cap="flat" cmpd="sng" algn="ctr">
              <a:solidFill>
                <a:srgbClr val="C00000"/>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10" name="Rectangle 9">
              <a:extLst>
                <a:ext uri="{FF2B5EF4-FFF2-40B4-BE49-F238E27FC236}">
                  <a16:creationId xmlns:a16="http://schemas.microsoft.com/office/drawing/2014/main" id="{02270184-AAC2-4A43-96D5-92094708B2DB}"/>
                </a:ext>
              </a:extLst>
            </p:cNvPr>
            <p:cNvSpPr/>
            <p:nvPr/>
          </p:nvSpPr>
          <p:spPr>
            <a:xfrm>
              <a:off x="7869936" y="1365504"/>
              <a:ext cx="1432560" cy="4632960"/>
            </a:xfrm>
            <a:prstGeom prst="rect">
              <a:avLst/>
            </a:prstGeom>
            <a:solidFill>
              <a:srgbClr val="FF0000"/>
            </a:solidFill>
            <a:ln w="12700" cap="flat" cmpd="sng" algn="ctr">
              <a:solidFill>
                <a:srgbClr val="C00000"/>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2A859D80-9877-4B7D-AA90-33AF1F8AE1B3}"/>
                </a:ext>
              </a:extLst>
            </p:cNvPr>
            <p:cNvSpPr/>
            <p:nvPr/>
          </p:nvSpPr>
          <p:spPr>
            <a:xfrm>
              <a:off x="1557528" y="5035296"/>
              <a:ext cx="1432560" cy="963168"/>
            </a:xfrm>
            <a:prstGeom prst="rect">
              <a:avLst/>
            </a:prstGeom>
            <a:solidFill>
              <a:srgbClr val="FF0000"/>
            </a:solidFill>
            <a:ln w="12700" cap="flat" cmpd="sng" algn="ctr">
              <a:solidFill>
                <a:srgbClr val="C00000"/>
              </a:solidFill>
              <a:prstDash val="solid"/>
              <a:miter lim="800000"/>
            </a:ln>
            <a:effectLst/>
          </p:spPr>
          <p:txBody>
            <a:bodyPr rtlCol="0" anchor="ctr"/>
            <a:lstStyle/>
            <a:p>
              <a:pPr lvl="0" algn="ctr" fontAlgn="auto">
                <a:spcBef>
                  <a:spcPts val="0"/>
                </a:spcBef>
                <a:spcAft>
                  <a:spcPts val="0"/>
                </a:spcAft>
                <a:defRPr/>
              </a:pPr>
              <a:endParaRPr lang="en-US" b="0" kern="0" dirty="0">
                <a:solidFill>
                  <a:prstClr val="white"/>
                </a:solidFill>
                <a:latin typeface="Calibri" panose="020F0502020204030204"/>
              </a:endParaRPr>
            </a:p>
          </p:txBody>
        </p:sp>
      </p:grpSp>
      <p:sp>
        <p:nvSpPr>
          <p:cNvPr id="12" name="TextBox 11">
            <a:extLst>
              <a:ext uri="{FF2B5EF4-FFF2-40B4-BE49-F238E27FC236}">
                <a16:creationId xmlns:a16="http://schemas.microsoft.com/office/drawing/2014/main" id="{45E134A1-7374-4257-8FB3-892D954C95F7}"/>
              </a:ext>
            </a:extLst>
          </p:cNvPr>
          <p:cNvSpPr txBox="1"/>
          <p:nvPr/>
        </p:nvSpPr>
        <p:spPr>
          <a:xfrm>
            <a:off x="269421" y="6310993"/>
            <a:ext cx="622286" cy="369332"/>
          </a:xfrm>
          <a:prstGeom prst="rect">
            <a:avLst/>
          </a:prstGeom>
          <a:noFill/>
        </p:spPr>
        <p:txBody>
          <a:bodyPr wrap="none" rtlCol="0">
            <a:spAutoFit/>
          </a:bodyPr>
          <a:lstStyle/>
          <a:p>
            <a:pPr algn="l"/>
            <a:r>
              <a:rPr lang="en-US" dirty="0"/>
              <a:t>5-5</a:t>
            </a:r>
          </a:p>
        </p:txBody>
      </p:sp>
    </p:spTree>
    <p:extLst>
      <p:ext uri="{BB962C8B-B14F-4D97-AF65-F5344CB8AC3E}">
        <p14:creationId xmlns:p14="http://schemas.microsoft.com/office/powerpoint/2010/main" val="3960607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B628-E18A-482F-9C97-2F8B33AF5CA0}"/>
              </a:ext>
            </a:extLst>
          </p:cNvPr>
          <p:cNvSpPr>
            <a:spLocks noGrp="1"/>
          </p:cNvSpPr>
          <p:nvPr>
            <p:ph type="title"/>
          </p:nvPr>
        </p:nvSpPr>
        <p:spPr/>
        <p:txBody>
          <a:bodyPr/>
          <a:lstStyle/>
          <a:p>
            <a:r>
              <a:rPr lang="en-US" dirty="0"/>
              <a:t>Azure Functions</a:t>
            </a:r>
          </a:p>
        </p:txBody>
      </p:sp>
      <p:sp>
        <p:nvSpPr>
          <p:cNvPr id="4" name="Content Placeholder 2">
            <a:extLst>
              <a:ext uri="{FF2B5EF4-FFF2-40B4-BE49-F238E27FC236}">
                <a16:creationId xmlns:a16="http://schemas.microsoft.com/office/drawing/2014/main" id="{DDC40C72-1BF9-4D68-971D-7D9A65C03E5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Functions:</a:t>
            </a:r>
          </a:p>
          <a:p>
            <a:pPr lvl="1"/>
            <a:r>
              <a:rPr lang="en-US" b="0" kern="0" dirty="0">
                <a:solidFill>
                  <a:srgbClr val="000000"/>
                </a:solidFill>
              </a:rPr>
              <a:t>Build on WebJobs Technology</a:t>
            </a:r>
          </a:p>
          <a:p>
            <a:pPr lvl="1"/>
            <a:r>
              <a:rPr lang="en-US" b="0" kern="0" dirty="0">
                <a:solidFill>
                  <a:srgbClr val="000000"/>
                </a:solidFill>
              </a:rPr>
              <a:t>Available in Consumption and App Service Plan billing modes</a:t>
            </a:r>
          </a:p>
          <a:p>
            <a:pPr lvl="1"/>
            <a:r>
              <a:rPr lang="en-US" b="0" kern="0" dirty="0">
                <a:solidFill>
                  <a:srgbClr val="000000"/>
                </a:solidFill>
              </a:rPr>
              <a:t>Can be deployed using Scripts or Pre-Compiled</a:t>
            </a:r>
          </a:p>
          <a:p>
            <a:pPr lvl="1"/>
            <a:r>
              <a:rPr lang="en-US" b="0" kern="0" dirty="0">
                <a:solidFill>
                  <a:srgbClr val="000000"/>
                </a:solidFill>
              </a:rPr>
              <a:t>Managed and Edited directly in the portal:</a:t>
            </a:r>
          </a:p>
          <a:p>
            <a:pPr lvl="2"/>
            <a:r>
              <a:rPr lang="en-US" b="0" kern="0" dirty="0">
                <a:solidFill>
                  <a:srgbClr val="000000"/>
                </a:solidFill>
              </a:rPr>
              <a:t>Supports CI from GitHub or VSO if preferred</a:t>
            </a:r>
          </a:p>
          <a:p>
            <a:pPr lvl="1"/>
            <a:endParaRPr lang="en-US" b="0" kern="0" dirty="0">
              <a:solidFill>
                <a:srgbClr val="000000"/>
              </a:solidFill>
            </a:endParaRPr>
          </a:p>
        </p:txBody>
      </p:sp>
      <p:sp>
        <p:nvSpPr>
          <p:cNvPr id="5" name="TextBox 4">
            <a:extLst>
              <a:ext uri="{FF2B5EF4-FFF2-40B4-BE49-F238E27FC236}">
                <a16:creationId xmlns:a16="http://schemas.microsoft.com/office/drawing/2014/main" id="{DDEED520-4D43-43B2-9B7F-7693B3D79F80}"/>
              </a:ext>
            </a:extLst>
          </p:cNvPr>
          <p:cNvSpPr txBox="1"/>
          <p:nvPr/>
        </p:nvSpPr>
        <p:spPr>
          <a:xfrm>
            <a:off x="269421" y="6310993"/>
            <a:ext cx="622286" cy="369332"/>
          </a:xfrm>
          <a:prstGeom prst="rect">
            <a:avLst/>
          </a:prstGeom>
          <a:noFill/>
        </p:spPr>
        <p:txBody>
          <a:bodyPr wrap="none" rtlCol="0">
            <a:spAutoFit/>
          </a:bodyPr>
          <a:lstStyle/>
          <a:p>
            <a:pPr algn="l"/>
            <a:r>
              <a:rPr lang="en-US" dirty="0"/>
              <a:t>5-5</a:t>
            </a:r>
          </a:p>
        </p:txBody>
      </p:sp>
    </p:spTree>
    <p:extLst>
      <p:ext uri="{BB962C8B-B14F-4D97-AF65-F5344CB8AC3E}">
        <p14:creationId xmlns:p14="http://schemas.microsoft.com/office/powerpoint/2010/main" val="3961272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5202-6B5B-4755-A59E-176BB13F52BA}"/>
              </a:ext>
            </a:extLst>
          </p:cNvPr>
          <p:cNvSpPr>
            <a:spLocks noGrp="1"/>
          </p:cNvSpPr>
          <p:nvPr>
            <p:ph type="title"/>
          </p:nvPr>
        </p:nvSpPr>
        <p:spPr/>
        <p:txBody>
          <a:bodyPr/>
          <a:lstStyle/>
          <a:p>
            <a:r>
              <a:rPr lang="en-US" dirty="0"/>
              <a:t>Azure Functions Features</a:t>
            </a:r>
          </a:p>
        </p:txBody>
      </p:sp>
      <p:sp>
        <p:nvSpPr>
          <p:cNvPr id="4" name="Content Placeholder 2">
            <a:extLst>
              <a:ext uri="{FF2B5EF4-FFF2-40B4-BE49-F238E27FC236}">
                <a16:creationId xmlns:a16="http://schemas.microsoft.com/office/drawing/2014/main" id="{FB491FED-0D1F-46EF-A6AC-7B8DCEA33AA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Functions support a wide variety of programming languages:</a:t>
            </a:r>
          </a:p>
          <a:p>
            <a:pPr lvl="1"/>
            <a:r>
              <a:rPr lang="en-US" b="0" kern="0" dirty="0">
                <a:solidFill>
                  <a:srgbClr val="000000"/>
                </a:solidFill>
              </a:rPr>
              <a:t>C#</a:t>
            </a:r>
          </a:p>
          <a:p>
            <a:pPr lvl="1"/>
            <a:r>
              <a:rPr lang="en-US" b="0" kern="0" dirty="0">
                <a:solidFill>
                  <a:srgbClr val="000000"/>
                </a:solidFill>
              </a:rPr>
              <a:t>F#</a:t>
            </a:r>
          </a:p>
          <a:p>
            <a:pPr lvl="1"/>
            <a:r>
              <a:rPr lang="en-US" b="0" kern="0" dirty="0">
                <a:solidFill>
                  <a:srgbClr val="000000"/>
                </a:solidFill>
              </a:rPr>
              <a:t>Node.js</a:t>
            </a:r>
          </a:p>
          <a:p>
            <a:pPr lvl="1"/>
            <a:r>
              <a:rPr lang="en-US" b="0" kern="0" dirty="0">
                <a:solidFill>
                  <a:srgbClr val="000000"/>
                </a:solidFill>
              </a:rPr>
              <a:t>Java</a:t>
            </a:r>
          </a:p>
          <a:p>
            <a:pPr lvl="1"/>
            <a:r>
              <a:rPr lang="en-US" b="0" kern="0" dirty="0">
                <a:solidFill>
                  <a:srgbClr val="000000"/>
                </a:solidFill>
              </a:rPr>
              <a:t>PHP</a:t>
            </a:r>
          </a:p>
          <a:p>
            <a:pPr lvl="1"/>
            <a:r>
              <a:rPr lang="en-US" b="0" kern="0" dirty="0">
                <a:solidFill>
                  <a:srgbClr val="000000"/>
                </a:solidFill>
              </a:rPr>
              <a:t>Python</a:t>
            </a:r>
          </a:p>
          <a:p>
            <a:pPr lvl="0"/>
            <a:r>
              <a:rPr lang="en-US" b="0" kern="0" dirty="0">
                <a:solidFill>
                  <a:srgbClr val="000000"/>
                </a:solidFill>
              </a:rPr>
              <a:t>Functions also support scripting languages:</a:t>
            </a:r>
          </a:p>
          <a:p>
            <a:pPr lvl="1"/>
            <a:r>
              <a:rPr lang="en-US" b="0" kern="0" dirty="0">
                <a:solidFill>
                  <a:srgbClr val="000000"/>
                </a:solidFill>
              </a:rPr>
              <a:t>Bash</a:t>
            </a:r>
          </a:p>
          <a:p>
            <a:pPr lvl="1"/>
            <a:r>
              <a:rPr lang="en-US" b="0" kern="0" dirty="0">
                <a:solidFill>
                  <a:srgbClr val="000000"/>
                </a:solidFill>
              </a:rPr>
              <a:t>PowerShell</a:t>
            </a:r>
          </a:p>
          <a:p>
            <a:pPr lvl="1"/>
            <a:endParaRPr lang="en-US" b="0" kern="0" dirty="0">
              <a:solidFill>
                <a:srgbClr val="000000"/>
              </a:solidFill>
            </a:endParaRPr>
          </a:p>
        </p:txBody>
      </p:sp>
      <p:sp>
        <p:nvSpPr>
          <p:cNvPr id="5" name="TextBox 4">
            <a:extLst>
              <a:ext uri="{FF2B5EF4-FFF2-40B4-BE49-F238E27FC236}">
                <a16:creationId xmlns:a16="http://schemas.microsoft.com/office/drawing/2014/main" id="{6FE3FAD8-E6AE-4D6D-BDA1-0872B31ACB69}"/>
              </a:ext>
            </a:extLst>
          </p:cNvPr>
          <p:cNvSpPr txBox="1"/>
          <p:nvPr/>
        </p:nvSpPr>
        <p:spPr>
          <a:xfrm>
            <a:off x="269421" y="6310993"/>
            <a:ext cx="622286" cy="369332"/>
          </a:xfrm>
          <a:prstGeom prst="rect">
            <a:avLst/>
          </a:prstGeom>
          <a:noFill/>
        </p:spPr>
        <p:txBody>
          <a:bodyPr wrap="none" rtlCol="0">
            <a:spAutoFit/>
          </a:bodyPr>
          <a:lstStyle/>
          <a:p>
            <a:pPr algn="l"/>
            <a:r>
              <a:rPr lang="en-US" dirty="0"/>
              <a:t>5-5</a:t>
            </a:r>
          </a:p>
        </p:txBody>
      </p:sp>
    </p:spTree>
    <p:extLst>
      <p:ext uri="{BB962C8B-B14F-4D97-AF65-F5344CB8AC3E}">
        <p14:creationId xmlns:p14="http://schemas.microsoft.com/office/powerpoint/2010/main" val="2572324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6BEC2-C91A-420F-8C46-E5C3CC42C83A}"/>
              </a:ext>
            </a:extLst>
          </p:cNvPr>
          <p:cNvSpPr>
            <a:spLocks noGrp="1"/>
          </p:cNvSpPr>
          <p:nvPr>
            <p:ph type="title"/>
          </p:nvPr>
        </p:nvSpPr>
        <p:spPr/>
        <p:txBody>
          <a:bodyPr/>
          <a:lstStyle/>
          <a:p>
            <a:r>
              <a:rPr lang="en-US" dirty="0"/>
              <a:t>Event-Based Triggers</a:t>
            </a:r>
          </a:p>
        </p:txBody>
      </p:sp>
      <p:sp>
        <p:nvSpPr>
          <p:cNvPr id="4" name="Content Placeholder 2">
            <a:extLst>
              <a:ext uri="{FF2B5EF4-FFF2-40B4-BE49-F238E27FC236}">
                <a16:creationId xmlns:a16="http://schemas.microsoft.com/office/drawing/2014/main" id="{FD669173-7AD7-47A8-AF4F-20181B7C684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0" kern="0" dirty="0"/>
              <a:t>Azure Functions features no-code triggers that can invoke a function based on changes in the following services:</a:t>
            </a:r>
          </a:p>
          <a:p>
            <a:pPr lvl="1"/>
            <a:r>
              <a:rPr lang="en-US" b="0" kern="0" dirty="0"/>
              <a:t>Azure:</a:t>
            </a:r>
          </a:p>
          <a:p>
            <a:pPr lvl="2"/>
            <a:r>
              <a:rPr lang="en-US" b="0" kern="0" dirty="0"/>
              <a:t>Storage Blobs</a:t>
            </a:r>
          </a:p>
          <a:p>
            <a:pPr lvl="2"/>
            <a:r>
              <a:rPr lang="en-US" b="0" kern="0" dirty="0"/>
              <a:t>Cosmos DB</a:t>
            </a:r>
          </a:p>
          <a:p>
            <a:pPr lvl="2"/>
            <a:r>
              <a:rPr lang="en-US" b="0" kern="0" dirty="0"/>
              <a:t>Storage Tables</a:t>
            </a:r>
          </a:p>
          <a:p>
            <a:pPr lvl="2"/>
            <a:r>
              <a:rPr lang="en-US" b="0" kern="0" dirty="0"/>
              <a:t>Mobile Apps</a:t>
            </a:r>
          </a:p>
          <a:p>
            <a:pPr lvl="2"/>
            <a:r>
              <a:rPr lang="en-US" b="0" kern="0" dirty="0"/>
              <a:t>Office 365 Files</a:t>
            </a:r>
          </a:p>
          <a:p>
            <a:pPr lvl="1"/>
            <a:r>
              <a:rPr lang="en-US" b="0" kern="0" dirty="0"/>
              <a:t>Third-Party:</a:t>
            </a:r>
          </a:p>
          <a:p>
            <a:pPr lvl="2"/>
            <a:r>
              <a:rPr lang="en-US" b="0" kern="0" dirty="0"/>
              <a:t>Twilio</a:t>
            </a:r>
          </a:p>
          <a:p>
            <a:pPr lvl="2"/>
            <a:r>
              <a:rPr lang="en-US" b="0" kern="0" dirty="0"/>
              <a:t>SendGrid</a:t>
            </a:r>
          </a:p>
          <a:p>
            <a:pPr lvl="2"/>
            <a:endParaRPr lang="en-US" b="0" kern="0" dirty="0"/>
          </a:p>
        </p:txBody>
      </p:sp>
      <p:sp>
        <p:nvSpPr>
          <p:cNvPr id="5" name="TextBox 4">
            <a:extLst>
              <a:ext uri="{FF2B5EF4-FFF2-40B4-BE49-F238E27FC236}">
                <a16:creationId xmlns:a16="http://schemas.microsoft.com/office/drawing/2014/main" id="{9D6F813C-F2CF-4275-ACD7-85C081475654}"/>
              </a:ext>
            </a:extLst>
          </p:cNvPr>
          <p:cNvSpPr txBox="1"/>
          <p:nvPr/>
        </p:nvSpPr>
        <p:spPr>
          <a:xfrm>
            <a:off x="269421" y="6310993"/>
            <a:ext cx="622286" cy="369332"/>
          </a:xfrm>
          <a:prstGeom prst="rect">
            <a:avLst/>
          </a:prstGeom>
          <a:noFill/>
        </p:spPr>
        <p:txBody>
          <a:bodyPr wrap="none" rtlCol="0">
            <a:spAutoFit/>
          </a:bodyPr>
          <a:lstStyle/>
          <a:p>
            <a:pPr algn="l"/>
            <a:r>
              <a:rPr lang="en-US" dirty="0"/>
              <a:t>5-6</a:t>
            </a:r>
          </a:p>
        </p:txBody>
      </p:sp>
    </p:spTree>
    <p:extLst>
      <p:ext uri="{BB962C8B-B14F-4D97-AF65-F5344CB8AC3E}">
        <p14:creationId xmlns:p14="http://schemas.microsoft.com/office/powerpoint/2010/main" val="2439078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7A61C-EC62-4D4A-BED1-CC4343355EDD}"/>
              </a:ext>
            </a:extLst>
          </p:cNvPr>
          <p:cNvSpPr>
            <a:spLocks noGrp="1"/>
          </p:cNvSpPr>
          <p:nvPr>
            <p:ph type="title"/>
          </p:nvPr>
        </p:nvSpPr>
        <p:spPr/>
        <p:txBody>
          <a:bodyPr/>
          <a:lstStyle/>
          <a:p>
            <a:r>
              <a:rPr lang="en-US" dirty="0"/>
              <a:t>Messaging Triggers</a:t>
            </a:r>
          </a:p>
        </p:txBody>
      </p:sp>
      <p:sp>
        <p:nvSpPr>
          <p:cNvPr id="4" name="Content Placeholder 2">
            <a:extLst>
              <a:ext uri="{FF2B5EF4-FFF2-40B4-BE49-F238E27FC236}">
                <a16:creationId xmlns:a16="http://schemas.microsoft.com/office/drawing/2014/main" id="{BBFEED63-F283-42E8-97A9-5EE463BF410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Functions can also integrate into existing workflows that use Azure messaging services:</a:t>
            </a:r>
          </a:p>
          <a:p>
            <a:pPr lvl="1"/>
            <a:r>
              <a:rPr lang="en-US" b="0" kern="0" dirty="0">
                <a:solidFill>
                  <a:srgbClr val="000000"/>
                </a:solidFill>
              </a:rPr>
              <a:t>Service Bus</a:t>
            </a:r>
          </a:p>
          <a:p>
            <a:pPr lvl="1"/>
            <a:r>
              <a:rPr lang="en-US" b="0" kern="0" dirty="0">
                <a:solidFill>
                  <a:srgbClr val="000000"/>
                </a:solidFill>
              </a:rPr>
              <a:t>Event Grid</a:t>
            </a:r>
          </a:p>
          <a:p>
            <a:pPr lvl="1"/>
            <a:r>
              <a:rPr lang="en-US" b="0" kern="0" dirty="0">
                <a:solidFill>
                  <a:srgbClr val="000000"/>
                </a:solidFill>
              </a:rPr>
              <a:t>Storage Queues</a:t>
            </a:r>
          </a:p>
          <a:p>
            <a:pPr lvl="1"/>
            <a:r>
              <a:rPr lang="en-US" b="0" kern="0" dirty="0">
                <a:solidFill>
                  <a:srgbClr val="000000"/>
                </a:solidFill>
              </a:rPr>
              <a:t>Event Hubs</a:t>
            </a:r>
          </a:p>
        </p:txBody>
      </p:sp>
      <p:sp>
        <p:nvSpPr>
          <p:cNvPr id="5" name="TextBox 4">
            <a:extLst>
              <a:ext uri="{FF2B5EF4-FFF2-40B4-BE49-F238E27FC236}">
                <a16:creationId xmlns:a16="http://schemas.microsoft.com/office/drawing/2014/main" id="{3F42D0C4-77FC-412F-B06B-FBD5F32F2DBB}"/>
              </a:ext>
            </a:extLst>
          </p:cNvPr>
          <p:cNvSpPr txBox="1"/>
          <p:nvPr/>
        </p:nvSpPr>
        <p:spPr>
          <a:xfrm>
            <a:off x="269421" y="6310993"/>
            <a:ext cx="622286" cy="369332"/>
          </a:xfrm>
          <a:prstGeom prst="rect">
            <a:avLst/>
          </a:prstGeom>
          <a:noFill/>
        </p:spPr>
        <p:txBody>
          <a:bodyPr wrap="none" rtlCol="0">
            <a:spAutoFit/>
          </a:bodyPr>
          <a:lstStyle/>
          <a:p>
            <a:pPr algn="l"/>
            <a:r>
              <a:rPr lang="en-US" dirty="0"/>
              <a:t>5-6</a:t>
            </a:r>
          </a:p>
        </p:txBody>
      </p:sp>
    </p:spTree>
    <p:extLst>
      <p:ext uri="{BB962C8B-B14F-4D97-AF65-F5344CB8AC3E}">
        <p14:creationId xmlns:p14="http://schemas.microsoft.com/office/powerpoint/2010/main" val="2591080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73C2A-35ED-4FC2-BCBF-2C60B63E4F46}"/>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D28578F3-B90C-4450-960C-B0B054BCDAEF}"/>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could you use a Bash or PowerShell Azure Function for?</a:t>
            </a:r>
          </a:p>
        </p:txBody>
      </p:sp>
      <p:pic>
        <p:nvPicPr>
          <p:cNvPr id="5" name="Picture 4" descr="Question">
            <a:extLst>
              <a:ext uri="{FF2B5EF4-FFF2-40B4-BE49-F238E27FC236}">
                <a16:creationId xmlns:a16="http://schemas.microsoft.com/office/drawing/2014/main" id="{D174251A-7537-4623-B6E2-3E949EB02B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33471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FEDB-8811-4FA1-91C2-AF79E03589FC}"/>
              </a:ext>
            </a:extLst>
          </p:cNvPr>
          <p:cNvSpPr>
            <a:spLocks noGrp="1"/>
          </p:cNvSpPr>
          <p:nvPr>
            <p:ph type="title"/>
          </p:nvPr>
        </p:nvSpPr>
        <p:spPr/>
        <p:txBody>
          <a:bodyPr/>
          <a:lstStyle/>
          <a:p>
            <a:r>
              <a:rPr lang="en-US" dirty="0"/>
              <a:t>Azure Architecture Center</a:t>
            </a:r>
          </a:p>
        </p:txBody>
      </p:sp>
      <p:sp>
        <p:nvSpPr>
          <p:cNvPr id="4" name="Content Placeholder 2">
            <a:extLst>
              <a:ext uri="{FF2B5EF4-FFF2-40B4-BE49-F238E27FC236}">
                <a16:creationId xmlns:a16="http://schemas.microsoft.com/office/drawing/2014/main" id="{C1167CAD-388B-4BCB-986B-55A543FE713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Landing page for reference architectures, patterns and guidance for solutions on the Azure Platform</a:t>
            </a: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lgn="ctr">
              <a:buNone/>
            </a:pPr>
            <a:r>
              <a:rPr lang="en-US" sz="2000" b="0" i="1" kern="0" dirty="0">
                <a:solidFill>
                  <a:srgbClr val="000000"/>
                </a:solidFill>
                <a:hlinkClick r:id="rId3"/>
              </a:rPr>
              <a:t>https://docs.microsoft.com/azure/architecture/</a:t>
            </a:r>
            <a:endParaRPr lang="en-US" b="0" kern="0" dirty="0">
              <a:solidFill>
                <a:srgbClr val="000000"/>
              </a:solidFill>
            </a:endParaRPr>
          </a:p>
          <a:p>
            <a:pPr marL="0" lvl="0" indent="0">
              <a:buNone/>
            </a:pPr>
            <a:endParaRPr lang="en-US" b="0" kern="0" dirty="0">
              <a:solidFill>
                <a:srgbClr val="000000"/>
              </a:solidFill>
            </a:endParaRPr>
          </a:p>
        </p:txBody>
      </p:sp>
      <p:pic>
        <p:nvPicPr>
          <p:cNvPr id="5" name="Picture 4" descr="Landing page for the Azure Architecture Center">
            <a:extLst>
              <a:ext uri="{FF2B5EF4-FFF2-40B4-BE49-F238E27FC236}">
                <a16:creationId xmlns:a16="http://schemas.microsoft.com/office/drawing/2014/main" id="{5E4AE162-A6DE-4A0F-B12D-E891D0DE201D}"/>
              </a:ext>
            </a:extLst>
          </p:cNvPr>
          <p:cNvPicPr>
            <a:picLocks noChangeAspect="1"/>
          </p:cNvPicPr>
          <p:nvPr/>
        </p:nvPicPr>
        <p:blipFill>
          <a:blip r:embed="rId4"/>
          <a:stretch>
            <a:fillRect/>
          </a:stretch>
        </p:blipFill>
        <p:spPr>
          <a:xfrm>
            <a:off x="1791121" y="1969395"/>
            <a:ext cx="5454490" cy="3250995"/>
          </a:xfrm>
          <a:prstGeom prst="rect">
            <a:avLst/>
          </a:prstGeom>
        </p:spPr>
      </p:pic>
      <p:sp>
        <p:nvSpPr>
          <p:cNvPr id="6" name="TextBox 5">
            <a:extLst>
              <a:ext uri="{FF2B5EF4-FFF2-40B4-BE49-F238E27FC236}">
                <a16:creationId xmlns:a16="http://schemas.microsoft.com/office/drawing/2014/main" id="{413DB53C-E5CE-454D-AD88-8326D0232398}"/>
              </a:ext>
            </a:extLst>
          </p:cNvPr>
          <p:cNvSpPr txBox="1"/>
          <p:nvPr/>
        </p:nvSpPr>
        <p:spPr>
          <a:xfrm>
            <a:off x="187779" y="6400800"/>
            <a:ext cx="622286" cy="369332"/>
          </a:xfrm>
          <a:prstGeom prst="rect">
            <a:avLst/>
          </a:prstGeom>
          <a:noFill/>
        </p:spPr>
        <p:txBody>
          <a:bodyPr wrap="none" rtlCol="0">
            <a:spAutoFit/>
          </a:bodyPr>
          <a:lstStyle/>
          <a:p>
            <a:pPr algn="l"/>
            <a:r>
              <a:rPr lang="en-US" dirty="0"/>
              <a:t>1-4</a:t>
            </a:r>
          </a:p>
        </p:txBody>
      </p:sp>
    </p:spTree>
    <p:extLst>
      <p:ext uri="{BB962C8B-B14F-4D97-AF65-F5344CB8AC3E}">
        <p14:creationId xmlns:p14="http://schemas.microsoft.com/office/powerpoint/2010/main" val="2587098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C472-4337-4A2B-8C0D-34B6384EDCB7}"/>
              </a:ext>
            </a:extLst>
          </p:cNvPr>
          <p:cNvSpPr>
            <a:spLocks noGrp="1"/>
          </p:cNvSpPr>
          <p:nvPr>
            <p:ph type="title"/>
          </p:nvPr>
        </p:nvSpPr>
        <p:spPr/>
        <p:txBody>
          <a:bodyPr/>
          <a:lstStyle/>
          <a:p>
            <a:r>
              <a:rPr lang="en-US" dirty="0"/>
              <a:t>Lesson 3: Integration</a:t>
            </a:r>
          </a:p>
        </p:txBody>
      </p:sp>
      <p:sp>
        <p:nvSpPr>
          <p:cNvPr id="3" name="Text Placeholder 2">
            <a:extLst>
              <a:ext uri="{FF2B5EF4-FFF2-40B4-BE49-F238E27FC236}">
                <a16:creationId xmlns:a16="http://schemas.microsoft.com/office/drawing/2014/main" id="{82602DF1-A1ED-4EA0-A638-3D603CF85689}"/>
              </a:ext>
            </a:extLst>
          </p:cNvPr>
          <p:cNvSpPr>
            <a:spLocks noGrp="1"/>
          </p:cNvSpPr>
          <p:nvPr>
            <p:ph type="body" idx="1"/>
          </p:nvPr>
        </p:nvSpPr>
        <p:spPr/>
        <p:txBody>
          <a:bodyPr/>
          <a:lstStyle/>
          <a:p>
            <a:r>
              <a:rPr lang="en-US" dirty="0"/>
              <a:t>API Management
Logic Apps</a:t>
            </a:r>
          </a:p>
        </p:txBody>
      </p:sp>
      <p:sp>
        <p:nvSpPr>
          <p:cNvPr id="4" name="TextBox 3">
            <a:extLst>
              <a:ext uri="{FF2B5EF4-FFF2-40B4-BE49-F238E27FC236}">
                <a16:creationId xmlns:a16="http://schemas.microsoft.com/office/drawing/2014/main" id="{B93D4630-9E6F-4A86-A054-6191D27811F5}"/>
              </a:ext>
            </a:extLst>
          </p:cNvPr>
          <p:cNvSpPr txBox="1"/>
          <p:nvPr/>
        </p:nvSpPr>
        <p:spPr>
          <a:xfrm>
            <a:off x="269421" y="6310993"/>
            <a:ext cx="622286" cy="369332"/>
          </a:xfrm>
          <a:prstGeom prst="rect">
            <a:avLst/>
          </a:prstGeom>
          <a:noFill/>
        </p:spPr>
        <p:txBody>
          <a:bodyPr wrap="none" rtlCol="0">
            <a:spAutoFit/>
          </a:bodyPr>
          <a:lstStyle/>
          <a:p>
            <a:pPr algn="l"/>
            <a:r>
              <a:rPr lang="en-US" dirty="0"/>
              <a:t>5-7</a:t>
            </a:r>
          </a:p>
        </p:txBody>
      </p:sp>
    </p:spTree>
    <p:extLst>
      <p:ext uri="{BB962C8B-B14F-4D97-AF65-F5344CB8AC3E}">
        <p14:creationId xmlns:p14="http://schemas.microsoft.com/office/powerpoint/2010/main" val="1872412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D9A-2ABB-4A42-9E58-0094D1481BA0}"/>
              </a:ext>
            </a:extLst>
          </p:cNvPr>
          <p:cNvSpPr>
            <a:spLocks noGrp="1"/>
          </p:cNvSpPr>
          <p:nvPr>
            <p:ph type="title"/>
          </p:nvPr>
        </p:nvSpPr>
        <p:spPr/>
        <p:txBody>
          <a:bodyPr/>
          <a:lstStyle/>
          <a:p>
            <a:r>
              <a:rPr lang="en-US" dirty="0"/>
              <a:t>API Management</a:t>
            </a:r>
          </a:p>
        </p:txBody>
      </p:sp>
      <p:sp>
        <p:nvSpPr>
          <p:cNvPr id="4" name="Content Placeholder 2">
            <a:extLst>
              <a:ext uri="{FF2B5EF4-FFF2-40B4-BE49-F238E27FC236}">
                <a16:creationId xmlns:a16="http://schemas.microsoft.com/office/drawing/2014/main" id="{CE542FDF-A311-455A-9CD7-913753CA9EF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API Proxy Service:</a:t>
            </a:r>
          </a:p>
          <a:p>
            <a:pPr lvl="1"/>
            <a:r>
              <a:rPr lang="en-US" b="0" kern="0" dirty="0">
                <a:solidFill>
                  <a:srgbClr val="000000"/>
                </a:solidFill>
              </a:rPr>
              <a:t>Protect your API Endpoints</a:t>
            </a:r>
          </a:p>
          <a:p>
            <a:pPr lvl="1"/>
            <a:r>
              <a:rPr lang="en-US" b="0" kern="0" dirty="0">
                <a:solidFill>
                  <a:srgbClr val="000000"/>
                </a:solidFill>
              </a:rPr>
              <a:t>Add billing, throttling, monitoring and policies to existing APIs without changing their code</a:t>
            </a:r>
          </a:p>
          <a:p>
            <a:pPr lvl="1"/>
            <a:r>
              <a:rPr lang="en-US" b="0" kern="0" dirty="0">
                <a:solidFill>
                  <a:srgbClr val="000000"/>
                </a:solidFill>
              </a:rPr>
              <a:t>Manipulate requests and responses in-flight to meet business requirements</a:t>
            </a:r>
          </a:p>
        </p:txBody>
      </p:sp>
      <p:pic>
        <p:nvPicPr>
          <p:cNvPr id="5" name="Picture 4" descr="Example Conference API using API Management">
            <a:extLst>
              <a:ext uri="{FF2B5EF4-FFF2-40B4-BE49-F238E27FC236}">
                <a16:creationId xmlns:a16="http://schemas.microsoft.com/office/drawing/2014/main" id="{E561B8B3-822A-4CD1-92AE-EDD9082B1674}"/>
              </a:ext>
            </a:extLst>
          </p:cNvPr>
          <p:cNvPicPr/>
          <p:nvPr/>
        </p:nvPicPr>
        <p:blipFill>
          <a:blip r:embed="rId3"/>
          <a:stretch>
            <a:fillRect/>
          </a:stretch>
        </p:blipFill>
        <p:spPr>
          <a:xfrm>
            <a:off x="2038237" y="3725522"/>
            <a:ext cx="4960258" cy="2806043"/>
          </a:xfrm>
          <a:prstGeom prst="rect">
            <a:avLst/>
          </a:prstGeom>
        </p:spPr>
      </p:pic>
      <p:sp>
        <p:nvSpPr>
          <p:cNvPr id="6" name="TextBox 5">
            <a:extLst>
              <a:ext uri="{FF2B5EF4-FFF2-40B4-BE49-F238E27FC236}">
                <a16:creationId xmlns:a16="http://schemas.microsoft.com/office/drawing/2014/main" id="{A3B7DAF3-62BB-4A14-B2CA-4593DF1389E7}"/>
              </a:ext>
            </a:extLst>
          </p:cNvPr>
          <p:cNvSpPr txBox="1"/>
          <p:nvPr/>
        </p:nvSpPr>
        <p:spPr>
          <a:xfrm>
            <a:off x="269421" y="6310993"/>
            <a:ext cx="622286" cy="369332"/>
          </a:xfrm>
          <a:prstGeom prst="rect">
            <a:avLst/>
          </a:prstGeom>
          <a:noFill/>
        </p:spPr>
        <p:txBody>
          <a:bodyPr wrap="none" rtlCol="0">
            <a:spAutoFit/>
          </a:bodyPr>
          <a:lstStyle/>
          <a:p>
            <a:pPr algn="l"/>
            <a:r>
              <a:rPr lang="en-US" dirty="0"/>
              <a:t>5-7</a:t>
            </a:r>
          </a:p>
        </p:txBody>
      </p:sp>
    </p:spTree>
    <p:extLst>
      <p:ext uri="{BB962C8B-B14F-4D97-AF65-F5344CB8AC3E}">
        <p14:creationId xmlns:p14="http://schemas.microsoft.com/office/powerpoint/2010/main" val="2483982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EA0A-F9C3-4228-9EDA-B58D2913902A}"/>
              </a:ext>
            </a:extLst>
          </p:cNvPr>
          <p:cNvSpPr>
            <a:spLocks noGrp="1"/>
          </p:cNvSpPr>
          <p:nvPr>
            <p:ph type="title"/>
          </p:nvPr>
        </p:nvSpPr>
        <p:spPr/>
        <p:txBody>
          <a:bodyPr/>
          <a:lstStyle/>
          <a:p>
            <a:r>
              <a:rPr lang="en-US" dirty="0"/>
              <a:t>Logic Apps</a:t>
            </a:r>
          </a:p>
        </p:txBody>
      </p:sp>
      <p:sp>
        <p:nvSpPr>
          <p:cNvPr id="4" name="Content Placeholder 2">
            <a:extLst>
              <a:ext uri="{FF2B5EF4-FFF2-40B4-BE49-F238E27FC236}">
                <a16:creationId xmlns:a16="http://schemas.microsoft.com/office/drawing/2014/main" id="{1F7B9BE6-B7B7-46F5-9EF5-73C59D2BAC2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Automation workflow solution:</a:t>
            </a:r>
          </a:p>
          <a:p>
            <a:pPr lvl="1"/>
            <a:r>
              <a:rPr lang="en-US" b="0" kern="0" dirty="0">
                <a:solidFill>
                  <a:srgbClr val="000000"/>
                </a:solidFill>
              </a:rPr>
              <a:t>No-code designer for rapid creation of integration solutions</a:t>
            </a:r>
          </a:p>
          <a:p>
            <a:pPr lvl="1"/>
            <a:r>
              <a:rPr lang="en-US" b="0" kern="0" dirty="0">
                <a:solidFill>
                  <a:srgbClr val="000000"/>
                </a:solidFill>
              </a:rPr>
              <a:t>Pre-built templates to simplify getting started</a:t>
            </a:r>
          </a:p>
          <a:p>
            <a:pPr lvl="1"/>
            <a:r>
              <a:rPr lang="en-US" b="0" kern="0" dirty="0">
                <a:solidFill>
                  <a:srgbClr val="000000"/>
                </a:solidFill>
              </a:rPr>
              <a:t>Out-of-box support for popular SaaS and on-premises integrations</a:t>
            </a:r>
          </a:p>
          <a:p>
            <a:pPr lvl="1"/>
            <a:r>
              <a:rPr lang="en-US" b="0" kern="0" dirty="0">
                <a:solidFill>
                  <a:srgbClr val="000000"/>
                </a:solidFill>
              </a:rPr>
              <a:t>BizTalk APIs available to advanced integration solutions</a:t>
            </a:r>
          </a:p>
          <a:p>
            <a:pPr lvl="0"/>
            <a:r>
              <a:rPr lang="en-US" b="0" kern="0" dirty="0">
                <a:solidFill>
                  <a:srgbClr val="000000"/>
                </a:solidFill>
              </a:rPr>
              <a:t>JSON-based workflow definition:</a:t>
            </a:r>
          </a:p>
          <a:p>
            <a:pPr lvl="1"/>
            <a:r>
              <a:rPr lang="en-US" b="0" kern="0" dirty="0">
                <a:solidFill>
                  <a:srgbClr val="000000"/>
                </a:solidFill>
              </a:rPr>
              <a:t>Can be deployed using ARM templates</a:t>
            </a:r>
          </a:p>
        </p:txBody>
      </p:sp>
      <p:sp>
        <p:nvSpPr>
          <p:cNvPr id="5" name="TextBox 4">
            <a:extLst>
              <a:ext uri="{FF2B5EF4-FFF2-40B4-BE49-F238E27FC236}">
                <a16:creationId xmlns:a16="http://schemas.microsoft.com/office/drawing/2014/main" id="{AEF30109-0D8E-430C-987C-366D9F17054E}"/>
              </a:ext>
            </a:extLst>
          </p:cNvPr>
          <p:cNvSpPr txBox="1"/>
          <p:nvPr/>
        </p:nvSpPr>
        <p:spPr>
          <a:xfrm>
            <a:off x="269421" y="6310993"/>
            <a:ext cx="622286" cy="369332"/>
          </a:xfrm>
          <a:prstGeom prst="rect">
            <a:avLst/>
          </a:prstGeom>
          <a:noFill/>
        </p:spPr>
        <p:txBody>
          <a:bodyPr wrap="none" rtlCol="0">
            <a:spAutoFit/>
          </a:bodyPr>
          <a:lstStyle/>
          <a:p>
            <a:pPr algn="l"/>
            <a:r>
              <a:rPr lang="en-US" dirty="0"/>
              <a:t>5-7</a:t>
            </a:r>
          </a:p>
        </p:txBody>
      </p:sp>
    </p:spTree>
    <p:extLst>
      <p:ext uri="{BB962C8B-B14F-4D97-AF65-F5344CB8AC3E}">
        <p14:creationId xmlns:p14="http://schemas.microsoft.com/office/powerpoint/2010/main" val="1468576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FB05-765D-4611-997E-43DFC6CE2102}"/>
              </a:ext>
            </a:extLst>
          </p:cNvPr>
          <p:cNvSpPr>
            <a:spLocks noGrp="1"/>
          </p:cNvSpPr>
          <p:nvPr>
            <p:ph type="title"/>
          </p:nvPr>
        </p:nvSpPr>
        <p:spPr/>
        <p:txBody>
          <a:bodyPr/>
          <a:lstStyle/>
          <a:p>
            <a:r>
              <a:rPr lang="en-US" dirty="0"/>
              <a:t>Logic App Connectors</a:t>
            </a:r>
          </a:p>
        </p:txBody>
      </p:sp>
      <p:pic>
        <p:nvPicPr>
          <p:cNvPr id="4" name="Picture 3" descr="Image detailing example Connectors including: Twitter, Microsoft SQL, Azure Service Bus, Twilio, HDInsight">
            <a:extLst>
              <a:ext uri="{FF2B5EF4-FFF2-40B4-BE49-F238E27FC236}">
                <a16:creationId xmlns:a16="http://schemas.microsoft.com/office/drawing/2014/main" id="{5172C8F4-DE47-4145-BA3B-128D89131CEE}"/>
              </a:ext>
            </a:extLst>
          </p:cNvPr>
          <p:cNvPicPr>
            <a:picLocks noChangeAspect="1"/>
          </p:cNvPicPr>
          <p:nvPr/>
        </p:nvPicPr>
        <p:blipFill>
          <a:blip r:embed="rId3"/>
          <a:stretch>
            <a:fillRect/>
          </a:stretch>
        </p:blipFill>
        <p:spPr>
          <a:xfrm>
            <a:off x="457200" y="1386536"/>
            <a:ext cx="8229600" cy="4825473"/>
          </a:xfrm>
          <a:prstGeom prst="rect">
            <a:avLst/>
          </a:prstGeom>
        </p:spPr>
      </p:pic>
      <p:sp>
        <p:nvSpPr>
          <p:cNvPr id="5" name="TextBox 4">
            <a:extLst>
              <a:ext uri="{FF2B5EF4-FFF2-40B4-BE49-F238E27FC236}">
                <a16:creationId xmlns:a16="http://schemas.microsoft.com/office/drawing/2014/main" id="{C0CD7B48-E0BF-4775-8B07-03643923B853}"/>
              </a:ext>
            </a:extLst>
          </p:cNvPr>
          <p:cNvSpPr txBox="1"/>
          <p:nvPr/>
        </p:nvSpPr>
        <p:spPr>
          <a:xfrm>
            <a:off x="269421" y="6310993"/>
            <a:ext cx="622286" cy="369332"/>
          </a:xfrm>
          <a:prstGeom prst="rect">
            <a:avLst/>
          </a:prstGeom>
          <a:noFill/>
        </p:spPr>
        <p:txBody>
          <a:bodyPr wrap="none" rtlCol="0">
            <a:spAutoFit/>
          </a:bodyPr>
          <a:lstStyle/>
          <a:p>
            <a:pPr algn="l"/>
            <a:r>
              <a:rPr lang="en-US" dirty="0"/>
              <a:t>5-8</a:t>
            </a:r>
          </a:p>
        </p:txBody>
      </p:sp>
    </p:spTree>
    <p:extLst>
      <p:ext uri="{BB962C8B-B14F-4D97-AF65-F5344CB8AC3E}">
        <p14:creationId xmlns:p14="http://schemas.microsoft.com/office/powerpoint/2010/main" val="1149553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0A76-3369-420D-AB94-3E579A85CEA2}"/>
              </a:ext>
            </a:extLst>
          </p:cNvPr>
          <p:cNvSpPr>
            <a:spLocks noGrp="1"/>
          </p:cNvSpPr>
          <p:nvPr>
            <p:ph type="title"/>
          </p:nvPr>
        </p:nvSpPr>
        <p:spPr/>
        <p:txBody>
          <a:bodyPr/>
          <a:lstStyle/>
          <a:p>
            <a:r>
              <a:rPr lang="en-US" dirty="0"/>
              <a:t>Logic App Components</a:t>
            </a:r>
          </a:p>
        </p:txBody>
      </p:sp>
      <p:sp>
        <p:nvSpPr>
          <p:cNvPr id="4" name="Content Placeholder 2">
            <a:extLst>
              <a:ext uri="{FF2B5EF4-FFF2-40B4-BE49-F238E27FC236}">
                <a16:creationId xmlns:a16="http://schemas.microsoft.com/office/drawing/2014/main" id="{434302A4-72A3-4587-9EC5-9168619CDAB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Workflow:</a:t>
            </a:r>
          </a:p>
          <a:p>
            <a:pPr lvl="1"/>
            <a:r>
              <a:rPr lang="en-US" b="0" kern="0" dirty="0">
                <a:solidFill>
                  <a:srgbClr val="000000"/>
                </a:solidFill>
              </a:rPr>
              <a:t>The business process described as a series of steps</a:t>
            </a:r>
          </a:p>
          <a:p>
            <a:pPr lvl="0"/>
            <a:r>
              <a:rPr lang="en-US" b="0" kern="0" dirty="0">
                <a:solidFill>
                  <a:srgbClr val="000000"/>
                </a:solidFill>
              </a:rPr>
              <a:t>Triggers:</a:t>
            </a:r>
          </a:p>
          <a:p>
            <a:pPr lvl="1"/>
            <a:r>
              <a:rPr lang="en-US" b="0" kern="0" dirty="0">
                <a:solidFill>
                  <a:srgbClr val="000000"/>
                </a:solidFill>
              </a:rPr>
              <a:t>The step that invokes a new workflow instance</a:t>
            </a:r>
          </a:p>
          <a:p>
            <a:pPr lvl="0"/>
            <a:r>
              <a:rPr lang="en-US" b="0" kern="0" dirty="0">
                <a:solidFill>
                  <a:srgbClr val="000000"/>
                </a:solidFill>
              </a:rPr>
              <a:t>Actions:</a:t>
            </a:r>
          </a:p>
          <a:p>
            <a:pPr lvl="1"/>
            <a:r>
              <a:rPr lang="en-US" b="0" kern="0" dirty="0">
                <a:solidFill>
                  <a:srgbClr val="000000"/>
                </a:solidFill>
              </a:rPr>
              <a:t>A individual step in a workflow, typically a Connector or custom API App</a:t>
            </a:r>
          </a:p>
          <a:p>
            <a:pPr lvl="0"/>
            <a:r>
              <a:rPr lang="en-US" b="0" kern="0" dirty="0">
                <a:solidFill>
                  <a:srgbClr val="000000"/>
                </a:solidFill>
              </a:rPr>
              <a:t>Connectors:</a:t>
            </a:r>
          </a:p>
          <a:p>
            <a:pPr lvl="1"/>
            <a:r>
              <a:rPr lang="en-US" b="0" kern="0" dirty="0">
                <a:solidFill>
                  <a:srgbClr val="000000"/>
                </a:solidFill>
              </a:rPr>
              <a:t>A special case of an API App that is pre-built and ready to integrate with a specific service or data source:</a:t>
            </a:r>
          </a:p>
          <a:p>
            <a:pPr lvl="2"/>
            <a:r>
              <a:rPr lang="en-US" b="0" kern="0" dirty="0">
                <a:solidFill>
                  <a:srgbClr val="000000"/>
                </a:solidFill>
              </a:rPr>
              <a:t>For example: Twitter and SQL Server Connectors</a:t>
            </a:r>
          </a:p>
        </p:txBody>
      </p:sp>
      <p:sp>
        <p:nvSpPr>
          <p:cNvPr id="5" name="TextBox 4">
            <a:extLst>
              <a:ext uri="{FF2B5EF4-FFF2-40B4-BE49-F238E27FC236}">
                <a16:creationId xmlns:a16="http://schemas.microsoft.com/office/drawing/2014/main" id="{2130A3B4-69F4-4369-94F9-EA886C1606FE}"/>
              </a:ext>
            </a:extLst>
          </p:cNvPr>
          <p:cNvSpPr txBox="1"/>
          <p:nvPr/>
        </p:nvSpPr>
        <p:spPr>
          <a:xfrm>
            <a:off x="269421" y="6310993"/>
            <a:ext cx="622286" cy="369332"/>
          </a:xfrm>
          <a:prstGeom prst="rect">
            <a:avLst/>
          </a:prstGeom>
          <a:noFill/>
        </p:spPr>
        <p:txBody>
          <a:bodyPr wrap="none" rtlCol="0">
            <a:spAutoFit/>
          </a:bodyPr>
          <a:lstStyle/>
          <a:p>
            <a:pPr algn="l"/>
            <a:r>
              <a:rPr lang="en-US" dirty="0"/>
              <a:t>5-8</a:t>
            </a:r>
          </a:p>
        </p:txBody>
      </p:sp>
    </p:spTree>
    <p:extLst>
      <p:ext uri="{BB962C8B-B14F-4D97-AF65-F5344CB8AC3E}">
        <p14:creationId xmlns:p14="http://schemas.microsoft.com/office/powerpoint/2010/main" val="4285377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0C50-C9E2-44F3-BB3F-D6E2971519BB}"/>
              </a:ext>
            </a:extLst>
          </p:cNvPr>
          <p:cNvSpPr>
            <a:spLocks noGrp="1"/>
          </p:cNvSpPr>
          <p:nvPr>
            <p:ph type="title"/>
          </p:nvPr>
        </p:nvSpPr>
        <p:spPr/>
        <p:txBody>
          <a:bodyPr/>
          <a:lstStyle/>
          <a:p>
            <a:r>
              <a:rPr lang="en-US" dirty="0"/>
              <a:t>Example Logic App</a:t>
            </a:r>
          </a:p>
        </p:txBody>
      </p:sp>
      <p:pic>
        <p:nvPicPr>
          <p:cNvPr id="4" name="Picture 3" descr="A Twitter Connector (API App) being used as the trigger for the Logic App and a Dropbox Connector (API App) being used to upload the text of the tweet.">
            <a:extLst>
              <a:ext uri="{FF2B5EF4-FFF2-40B4-BE49-F238E27FC236}">
                <a16:creationId xmlns:a16="http://schemas.microsoft.com/office/drawing/2014/main" id="{DB2D844E-9DBC-4BA9-B075-05ACD376D00D}"/>
              </a:ext>
            </a:extLst>
          </p:cNvPr>
          <p:cNvPicPr>
            <a:picLocks noChangeAspect="1"/>
          </p:cNvPicPr>
          <p:nvPr/>
        </p:nvPicPr>
        <p:blipFill>
          <a:blip r:embed="rId3"/>
          <a:stretch>
            <a:fillRect/>
          </a:stretch>
        </p:blipFill>
        <p:spPr>
          <a:xfrm>
            <a:off x="955997" y="1024681"/>
            <a:ext cx="7232007" cy="4808637"/>
          </a:xfrm>
          <a:prstGeom prst="rect">
            <a:avLst/>
          </a:prstGeom>
        </p:spPr>
      </p:pic>
      <p:sp>
        <p:nvSpPr>
          <p:cNvPr id="5" name="TextBox 4">
            <a:extLst>
              <a:ext uri="{FF2B5EF4-FFF2-40B4-BE49-F238E27FC236}">
                <a16:creationId xmlns:a16="http://schemas.microsoft.com/office/drawing/2014/main" id="{CC4C8CD9-3A7F-4D38-9350-CA138EB3CC02}"/>
              </a:ext>
            </a:extLst>
          </p:cNvPr>
          <p:cNvSpPr txBox="1"/>
          <p:nvPr/>
        </p:nvSpPr>
        <p:spPr>
          <a:xfrm>
            <a:off x="269421" y="6310993"/>
            <a:ext cx="622286" cy="369332"/>
          </a:xfrm>
          <a:prstGeom prst="rect">
            <a:avLst/>
          </a:prstGeom>
          <a:noFill/>
        </p:spPr>
        <p:txBody>
          <a:bodyPr wrap="none" rtlCol="0">
            <a:spAutoFit/>
          </a:bodyPr>
          <a:lstStyle/>
          <a:p>
            <a:pPr algn="l"/>
            <a:r>
              <a:rPr lang="en-US" dirty="0"/>
              <a:t>5-8</a:t>
            </a:r>
          </a:p>
        </p:txBody>
      </p:sp>
    </p:spTree>
    <p:extLst>
      <p:ext uri="{BB962C8B-B14F-4D97-AF65-F5344CB8AC3E}">
        <p14:creationId xmlns:p14="http://schemas.microsoft.com/office/powerpoint/2010/main" val="2564488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2DF0-9D15-4E42-B9F9-9668F8F01C5B}"/>
              </a:ext>
            </a:extLst>
          </p:cNvPr>
          <p:cNvSpPr>
            <a:spLocks noGrp="1"/>
          </p:cNvSpPr>
          <p:nvPr>
            <p:ph type="title"/>
          </p:nvPr>
        </p:nvSpPr>
        <p:spPr/>
        <p:txBody>
          <a:bodyPr/>
          <a:lstStyle/>
          <a:p>
            <a:r>
              <a:rPr lang="en-US" dirty="0"/>
              <a:t>API Apps in Logic Apps</a:t>
            </a:r>
          </a:p>
        </p:txBody>
      </p:sp>
      <p:sp>
        <p:nvSpPr>
          <p:cNvPr id="4" name="Content Placeholder 2">
            <a:extLst>
              <a:ext uri="{FF2B5EF4-FFF2-40B4-BE49-F238E27FC236}">
                <a16:creationId xmlns:a16="http://schemas.microsoft.com/office/drawing/2014/main" id="{EB1C3CAB-24CF-4F4B-8C39-BF85D6B387B8}"/>
              </a:ext>
            </a:extLst>
          </p:cNvPr>
          <p:cNvSpPr txBox="1">
            <a:spLocks/>
          </p:cNvSpPr>
          <p:nvPr/>
        </p:nvSpPr>
        <p:spPr>
          <a:xfrm>
            <a:off x="460375" y="114539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b="0" kern="0" dirty="0"/>
              <a:t>Any API App can be used as a first-class </a:t>
            </a:r>
            <a:r>
              <a:rPr lang="en-US" b="1" kern="0" dirty="0"/>
              <a:t>Action</a:t>
            </a:r>
            <a:r>
              <a:rPr lang="en-US" b="0" kern="0" dirty="0"/>
              <a:t> in a Logic App </a:t>
            </a:r>
            <a:r>
              <a:rPr lang="en-US" b="1" kern="0" dirty="0"/>
              <a:t>Workflow</a:t>
            </a:r>
            <a:endParaRPr lang="en-US" b="0" kern="0" dirty="0"/>
          </a:p>
        </p:txBody>
      </p:sp>
      <p:sp>
        <p:nvSpPr>
          <p:cNvPr id="5" name="TextBox 4">
            <a:extLst>
              <a:ext uri="{FF2B5EF4-FFF2-40B4-BE49-F238E27FC236}">
                <a16:creationId xmlns:a16="http://schemas.microsoft.com/office/drawing/2014/main" id="{3FB50986-1509-41EC-87A2-1DD0027A516E}"/>
              </a:ext>
            </a:extLst>
          </p:cNvPr>
          <p:cNvSpPr txBox="1"/>
          <p:nvPr/>
        </p:nvSpPr>
        <p:spPr>
          <a:xfrm>
            <a:off x="269421" y="6310993"/>
            <a:ext cx="622286" cy="369332"/>
          </a:xfrm>
          <a:prstGeom prst="rect">
            <a:avLst/>
          </a:prstGeom>
          <a:noFill/>
        </p:spPr>
        <p:txBody>
          <a:bodyPr wrap="none" rtlCol="0">
            <a:spAutoFit/>
          </a:bodyPr>
          <a:lstStyle/>
          <a:p>
            <a:pPr algn="l"/>
            <a:r>
              <a:rPr lang="en-US" dirty="0"/>
              <a:t>5-8</a:t>
            </a:r>
          </a:p>
        </p:txBody>
      </p:sp>
    </p:spTree>
    <p:extLst>
      <p:ext uri="{BB962C8B-B14F-4D97-AF65-F5344CB8AC3E}">
        <p14:creationId xmlns:p14="http://schemas.microsoft.com/office/powerpoint/2010/main" val="1268958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ADF0-77FF-44B1-A0A5-44F6DC44F2C7}"/>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1F84886A-B470-469B-BFC3-6C4321D821E6}"/>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Are there any business reasons to use API Management to manipulate the response of your REST API?</a:t>
            </a:r>
          </a:p>
        </p:txBody>
      </p:sp>
      <p:pic>
        <p:nvPicPr>
          <p:cNvPr id="5" name="Picture 4" descr="Question">
            <a:extLst>
              <a:ext uri="{FF2B5EF4-FFF2-40B4-BE49-F238E27FC236}">
                <a16:creationId xmlns:a16="http://schemas.microsoft.com/office/drawing/2014/main" id="{32220C3B-F746-4368-9FC2-7FA12698F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848883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0417-6793-4CD7-849D-83471BAAE499}"/>
              </a:ext>
            </a:extLst>
          </p:cNvPr>
          <p:cNvSpPr>
            <a:spLocks noGrp="1"/>
          </p:cNvSpPr>
          <p:nvPr>
            <p:ph type="title"/>
          </p:nvPr>
        </p:nvSpPr>
        <p:spPr/>
        <p:txBody>
          <a:bodyPr/>
          <a:lstStyle/>
          <a:p>
            <a:r>
              <a:rPr lang="en-US" dirty="0"/>
              <a:t>Lesson 4: High Performance Hosting</a:t>
            </a:r>
          </a:p>
        </p:txBody>
      </p:sp>
      <p:sp>
        <p:nvSpPr>
          <p:cNvPr id="3" name="Text Placeholder 2">
            <a:extLst>
              <a:ext uri="{FF2B5EF4-FFF2-40B4-BE49-F238E27FC236}">
                <a16:creationId xmlns:a16="http://schemas.microsoft.com/office/drawing/2014/main" id="{9F548060-C684-40BC-BD4C-0A7748768A6D}"/>
              </a:ext>
            </a:extLst>
          </p:cNvPr>
          <p:cNvSpPr>
            <a:spLocks noGrp="1"/>
          </p:cNvSpPr>
          <p:nvPr>
            <p:ph type="body" idx="1"/>
          </p:nvPr>
        </p:nvSpPr>
        <p:spPr/>
        <p:txBody>
          <a:bodyPr/>
          <a:lstStyle/>
          <a:p>
            <a:r>
              <a:rPr lang="en-US" dirty="0"/>
              <a:t>Best Practices
Basic Web Application
Scaling
Traffic Manager</a:t>
            </a:r>
          </a:p>
        </p:txBody>
      </p:sp>
      <p:sp>
        <p:nvSpPr>
          <p:cNvPr id="4" name="TextBox 3">
            <a:extLst>
              <a:ext uri="{FF2B5EF4-FFF2-40B4-BE49-F238E27FC236}">
                <a16:creationId xmlns:a16="http://schemas.microsoft.com/office/drawing/2014/main" id="{6984164A-7556-4886-A876-6F3B4A8F19AE}"/>
              </a:ext>
            </a:extLst>
          </p:cNvPr>
          <p:cNvSpPr txBox="1"/>
          <p:nvPr/>
        </p:nvSpPr>
        <p:spPr>
          <a:xfrm>
            <a:off x="269421" y="6310993"/>
            <a:ext cx="622286" cy="369332"/>
          </a:xfrm>
          <a:prstGeom prst="rect">
            <a:avLst/>
          </a:prstGeom>
          <a:noFill/>
        </p:spPr>
        <p:txBody>
          <a:bodyPr wrap="none" rtlCol="0">
            <a:spAutoFit/>
          </a:bodyPr>
          <a:lstStyle/>
          <a:p>
            <a:pPr algn="l"/>
            <a:r>
              <a:rPr lang="en-US" dirty="0"/>
              <a:t>5-9</a:t>
            </a:r>
          </a:p>
        </p:txBody>
      </p:sp>
    </p:spTree>
    <p:extLst>
      <p:ext uri="{BB962C8B-B14F-4D97-AF65-F5344CB8AC3E}">
        <p14:creationId xmlns:p14="http://schemas.microsoft.com/office/powerpoint/2010/main" val="2250247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2405-8762-4560-BF49-8E958446FDD1}"/>
              </a:ext>
            </a:extLst>
          </p:cNvPr>
          <p:cNvSpPr>
            <a:spLocks noGrp="1"/>
          </p:cNvSpPr>
          <p:nvPr>
            <p:ph type="title"/>
          </p:nvPr>
        </p:nvSpPr>
        <p:spPr/>
        <p:txBody>
          <a:bodyPr/>
          <a:lstStyle/>
          <a:p>
            <a:r>
              <a:rPr lang="en-US" dirty="0"/>
              <a:t>Best Practices</a:t>
            </a:r>
          </a:p>
        </p:txBody>
      </p:sp>
      <p:sp>
        <p:nvSpPr>
          <p:cNvPr id="4" name="Content Placeholder 2">
            <a:extLst>
              <a:ext uri="{FF2B5EF4-FFF2-40B4-BE49-F238E27FC236}">
                <a16:creationId xmlns:a16="http://schemas.microsoft.com/office/drawing/2014/main" id="{E3358DB5-8A4C-4350-A7BA-A3F3DBA8111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In a multi-tier model create each tier in a separate App Service Tier</a:t>
            </a:r>
          </a:p>
          <a:p>
            <a:pPr lvl="0"/>
            <a:r>
              <a:rPr lang="en-US" b="0" kern="0" dirty="0">
                <a:solidFill>
                  <a:srgbClr val="000000"/>
                </a:solidFill>
              </a:rPr>
              <a:t>Create Deployment slots in separate App Service Tiers</a:t>
            </a:r>
          </a:p>
          <a:p>
            <a:pPr lvl="0"/>
            <a:r>
              <a:rPr lang="en-US" b="0" kern="0" dirty="0">
                <a:solidFill>
                  <a:srgbClr val="000000"/>
                </a:solidFill>
              </a:rPr>
              <a:t>Make use of the VNET Integration with service end-points to SQL Databases and Storage Accounts</a:t>
            </a:r>
          </a:p>
          <a:p>
            <a:pPr lvl="0"/>
            <a:r>
              <a:rPr lang="en-US" b="0" kern="0" dirty="0">
                <a:solidFill>
                  <a:srgbClr val="000000"/>
                </a:solidFill>
              </a:rPr>
              <a:t>Distribute your application across Azure regions and use Traffic Manager to manage it</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20256716-53A4-4ED3-BFA0-2D1BE1A0C0C0}"/>
              </a:ext>
            </a:extLst>
          </p:cNvPr>
          <p:cNvSpPr txBox="1"/>
          <p:nvPr/>
        </p:nvSpPr>
        <p:spPr>
          <a:xfrm>
            <a:off x="269421" y="6310993"/>
            <a:ext cx="622286" cy="369332"/>
          </a:xfrm>
          <a:prstGeom prst="rect">
            <a:avLst/>
          </a:prstGeom>
          <a:noFill/>
        </p:spPr>
        <p:txBody>
          <a:bodyPr wrap="none" rtlCol="0">
            <a:spAutoFit/>
          </a:bodyPr>
          <a:lstStyle/>
          <a:p>
            <a:pPr algn="l"/>
            <a:r>
              <a:rPr lang="en-US" dirty="0"/>
              <a:t>5-9</a:t>
            </a:r>
          </a:p>
        </p:txBody>
      </p:sp>
    </p:spTree>
    <p:extLst>
      <p:ext uri="{BB962C8B-B14F-4D97-AF65-F5344CB8AC3E}">
        <p14:creationId xmlns:p14="http://schemas.microsoft.com/office/powerpoint/2010/main" val="370935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fault “ring of architecture guides” for the Azure Architecture Guide">
            <a:extLst>
              <a:ext uri="{FF2B5EF4-FFF2-40B4-BE49-F238E27FC236}">
                <a16:creationId xmlns:a16="http://schemas.microsoft.com/office/drawing/2014/main" id="{9F57C0B0-B811-43E9-970A-EEDB1F498C06}"/>
              </a:ext>
            </a:extLst>
          </p:cNvPr>
          <p:cNvPicPr>
            <a:picLocks noChangeAspect="1"/>
          </p:cNvPicPr>
          <p:nvPr/>
        </p:nvPicPr>
        <p:blipFill>
          <a:blip r:embed="rId3"/>
          <a:stretch>
            <a:fillRect/>
          </a:stretch>
        </p:blipFill>
        <p:spPr>
          <a:xfrm>
            <a:off x="2768489" y="2089729"/>
            <a:ext cx="3607023" cy="3687435"/>
          </a:xfrm>
          <a:prstGeom prst="rect">
            <a:avLst/>
          </a:prstGeom>
        </p:spPr>
      </p:pic>
      <p:sp>
        <p:nvSpPr>
          <p:cNvPr id="5" name="Content Placeholder 2">
            <a:extLst>
              <a:ext uri="{FF2B5EF4-FFF2-40B4-BE49-F238E27FC236}">
                <a16:creationId xmlns:a16="http://schemas.microsoft.com/office/drawing/2014/main" id="{41674857-B6AF-488B-A869-AFD0AA63E3C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The Architecture Center features an all-up guide to creating solutions that are scalable, resilient and highly available</a:t>
            </a: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lgn="ctr">
              <a:buNone/>
            </a:pPr>
            <a:r>
              <a:rPr lang="en-US" sz="2000" b="0" i="1" kern="0" dirty="0">
                <a:solidFill>
                  <a:srgbClr val="000000"/>
                </a:solidFill>
                <a:hlinkClick r:id="rId4"/>
              </a:rPr>
              <a:t>https://docs.microsoft.com/azure/architecture/guide/</a:t>
            </a:r>
            <a:endParaRPr lang="en-US" sz="2000" b="0" i="1" kern="0" dirty="0">
              <a:solidFill>
                <a:srgbClr val="000000"/>
              </a:solidFill>
            </a:endParaRPr>
          </a:p>
          <a:p>
            <a:pPr marL="0" lvl="0" indent="0">
              <a:buNone/>
            </a:pPr>
            <a:endParaRPr lang="en-US" b="0" kern="0" dirty="0">
              <a:solidFill>
                <a:srgbClr val="000000"/>
              </a:solidFill>
            </a:endParaRPr>
          </a:p>
        </p:txBody>
      </p:sp>
      <p:sp>
        <p:nvSpPr>
          <p:cNvPr id="2" name="Title 1">
            <a:extLst>
              <a:ext uri="{FF2B5EF4-FFF2-40B4-BE49-F238E27FC236}">
                <a16:creationId xmlns:a16="http://schemas.microsoft.com/office/drawing/2014/main" id="{E0D53ED0-5AB7-4F4E-B21F-BC924FE22068}"/>
              </a:ext>
            </a:extLst>
          </p:cNvPr>
          <p:cNvSpPr>
            <a:spLocks noGrp="1"/>
          </p:cNvSpPr>
          <p:nvPr>
            <p:ph type="title"/>
          </p:nvPr>
        </p:nvSpPr>
        <p:spPr/>
        <p:txBody>
          <a:bodyPr/>
          <a:lstStyle/>
          <a:p>
            <a:r>
              <a:rPr lang="en-US" dirty="0"/>
              <a:t>Azure Architecture Center Guide</a:t>
            </a:r>
          </a:p>
        </p:txBody>
      </p:sp>
      <p:sp>
        <p:nvSpPr>
          <p:cNvPr id="6" name="TextBox 5">
            <a:extLst>
              <a:ext uri="{FF2B5EF4-FFF2-40B4-BE49-F238E27FC236}">
                <a16:creationId xmlns:a16="http://schemas.microsoft.com/office/drawing/2014/main" id="{B03D8CFE-988A-43CD-A7E2-AAE14154E8E6}"/>
              </a:ext>
            </a:extLst>
          </p:cNvPr>
          <p:cNvSpPr txBox="1"/>
          <p:nvPr/>
        </p:nvSpPr>
        <p:spPr>
          <a:xfrm>
            <a:off x="187779" y="6400800"/>
            <a:ext cx="622286" cy="369332"/>
          </a:xfrm>
          <a:prstGeom prst="rect">
            <a:avLst/>
          </a:prstGeom>
          <a:noFill/>
        </p:spPr>
        <p:txBody>
          <a:bodyPr wrap="none" rtlCol="0">
            <a:spAutoFit/>
          </a:bodyPr>
          <a:lstStyle/>
          <a:p>
            <a:pPr algn="l"/>
            <a:r>
              <a:rPr lang="en-US" dirty="0"/>
              <a:t>1-4</a:t>
            </a:r>
          </a:p>
        </p:txBody>
      </p:sp>
    </p:spTree>
    <p:extLst>
      <p:ext uri="{BB962C8B-B14F-4D97-AF65-F5344CB8AC3E}">
        <p14:creationId xmlns:p14="http://schemas.microsoft.com/office/powerpoint/2010/main" val="2064635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58EC-633C-4D58-8A2F-DED0453F128A}"/>
              </a:ext>
            </a:extLst>
          </p:cNvPr>
          <p:cNvSpPr>
            <a:spLocks noGrp="1"/>
          </p:cNvSpPr>
          <p:nvPr>
            <p:ph type="title"/>
          </p:nvPr>
        </p:nvSpPr>
        <p:spPr/>
        <p:txBody>
          <a:bodyPr/>
          <a:lstStyle/>
          <a:p>
            <a:r>
              <a:rPr lang="en-US" dirty="0"/>
              <a:t>Basic Web Application</a:t>
            </a:r>
          </a:p>
        </p:txBody>
      </p:sp>
      <p:pic>
        <p:nvPicPr>
          <p:cNvPr id="4" name="Picture 3" descr="Diagram showing a Web App and SQL Database in a Resource Group using Azure AD for authentication.">
            <a:extLst>
              <a:ext uri="{FF2B5EF4-FFF2-40B4-BE49-F238E27FC236}">
                <a16:creationId xmlns:a16="http://schemas.microsoft.com/office/drawing/2014/main" id="{12AA044E-E8C4-4F82-9553-A860AE53E6CC}"/>
              </a:ext>
            </a:extLst>
          </p:cNvPr>
          <p:cNvPicPr>
            <a:picLocks noChangeAspect="1"/>
          </p:cNvPicPr>
          <p:nvPr/>
        </p:nvPicPr>
        <p:blipFill>
          <a:blip r:embed="rId3"/>
          <a:stretch>
            <a:fillRect/>
          </a:stretch>
        </p:blipFill>
        <p:spPr>
          <a:xfrm>
            <a:off x="712204" y="1553380"/>
            <a:ext cx="7719593" cy="3751240"/>
          </a:xfrm>
          <a:prstGeom prst="rect">
            <a:avLst/>
          </a:prstGeom>
        </p:spPr>
      </p:pic>
      <p:sp>
        <p:nvSpPr>
          <p:cNvPr id="5" name="TextBox 4">
            <a:extLst>
              <a:ext uri="{FF2B5EF4-FFF2-40B4-BE49-F238E27FC236}">
                <a16:creationId xmlns:a16="http://schemas.microsoft.com/office/drawing/2014/main" id="{B0C5650D-AB5B-4709-BC03-C7530D4113DA}"/>
              </a:ext>
            </a:extLst>
          </p:cNvPr>
          <p:cNvSpPr txBox="1"/>
          <p:nvPr/>
        </p:nvSpPr>
        <p:spPr>
          <a:xfrm>
            <a:off x="269421" y="6310993"/>
            <a:ext cx="622286" cy="369332"/>
          </a:xfrm>
          <a:prstGeom prst="rect">
            <a:avLst/>
          </a:prstGeom>
          <a:noFill/>
        </p:spPr>
        <p:txBody>
          <a:bodyPr wrap="none" rtlCol="0">
            <a:spAutoFit/>
          </a:bodyPr>
          <a:lstStyle/>
          <a:p>
            <a:pPr algn="l"/>
            <a:r>
              <a:rPr lang="en-US" dirty="0"/>
              <a:t>5-9</a:t>
            </a:r>
          </a:p>
        </p:txBody>
      </p:sp>
    </p:spTree>
    <p:extLst>
      <p:ext uri="{BB962C8B-B14F-4D97-AF65-F5344CB8AC3E}">
        <p14:creationId xmlns:p14="http://schemas.microsoft.com/office/powerpoint/2010/main" val="1693740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F184-0BD6-4EF9-9A8C-CFC27F661AE2}"/>
              </a:ext>
            </a:extLst>
          </p:cNvPr>
          <p:cNvSpPr>
            <a:spLocks noGrp="1"/>
          </p:cNvSpPr>
          <p:nvPr>
            <p:ph type="title"/>
          </p:nvPr>
        </p:nvSpPr>
        <p:spPr/>
        <p:txBody>
          <a:bodyPr/>
          <a:lstStyle/>
          <a:p>
            <a:r>
              <a:rPr lang="en-US" dirty="0"/>
              <a:t>Scaling</a:t>
            </a:r>
          </a:p>
        </p:txBody>
      </p:sp>
      <p:sp>
        <p:nvSpPr>
          <p:cNvPr id="4" name="Content Placeholder 2">
            <a:extLst>
              <a:ext uri="{FF2B5EF4-FFF2-40B4-BE49-F238E27FC236}">
                <a16:creationId xmlns:a16="http://schemas.microsoft.com/office/drawing/2014/main" id="{4043B77C-89BC-4BC3-943E-62B73BA2D6B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Horizontal scaling allows you to create a multi-instance app</a:t>
            </a:r>
          </a:p>
          <a:p>
            <a:pPr lvl="0"/>
            <a:r>
              <a:rPr lang="en-US" b="0" kern="0" dirty="0">
                <a:solidFill>
                  <a:srgbClr val="000000"/>
                </a:solidFill>
              </a:rPr>
              <a:t>Performance and reliability</a:t>
            </a:r>
          </a:p>
          <a:p>
            <a:pPr lvl="0"/>
            <a:r>
              <a:rPr lang="en-US" b="0" kern="0" dirty="0">
                <a:solidFill>
                  <a:srgbClr val="000000"/>
                </a:solidFill>
              </a:rPr>
              <a:t>Have always at least 2 instances</a:t>
            </a:r>
          </a:p>
          <a:p>
            <a:pPr lvl="0"/>
            <a:r>
              <a:rPr lang="en-US" b="0" kern="0" dirty="0">
                <a:solidFill>
                  <a:srgbClr val="000000"/>
                </a:solidFill>
              </a:rPr>
              <a:t>App Service can scale up to 100 Instances:</a:t>
            </a:r>
          </a:p>
          <a:p>
            <a:pPr lvl="1"/>
            <a:r>
              <a:rPr lang="en-US" b="0" kern="0" dirty="0">
                <a:solidFill>
                  <a:srgbClr val="000000"/>
                </a:solidFill>
              </a:rPr>
              <a:t>Basic tier: up to 3 instances (only manual scaling)</a:t>
            </a:r>
          </a:p>
          <a:p>
            <a:pPr lvl="1"/>
            <a:r>
              <a:rPr lang="en-US" b="0" kern="0" dirty="0">
                <a:solidFill>
                  <a:srgbClr val="000000"/>
                </a:solidFill>
              </a:rPr>
              <a:t>Standard tier: up to 10 instances</a:t>
            </a:r>
          </a:p>
          <a:p>
            <a:pPr lvl="1"/>
            <a:r>
              <a:rPr lang="en-US" b="0" kern="0" dirty="0">
                <a:solidFill>
                  <a:srgbClr val="000000"/>
                </a:solidFill>
              </a:rPr>
              <a:t>Premium and PremiumV2 tier: up to 20 instances</a:t>
            </a:r>
          </a:p>
          <a:p>
            <a:pPr lvl="1"/>
            <a:r>
              <a:rPr lang="en-US" b="0" kern="0" dirty="0">
                <a:solidFill>
                  <a:srgbClr val="000000"/>
                </a:solidFill>
              </a:rPr>
              <a:t>Isolated tier: up to 100 instances </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4DC20758-B153-4D44-ADE2-85632D1A846D}"/>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3715702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2AC9-8B57-4FFF-AC5E-ABD78044B75A}"/>
              </a:ext>
            </a:extLst>
          </p:cNvPr>
          <p:cNvSpPr>
            <a:spLocks noGrp="1"/>
          </p:cNvSpPr>
          <p:nvPr>
            <p:ph type="title"/>
          </p:nvPr>
        </p:nvSpPr>
        <p:spPr/>
        <p:txBody>
          <a:bodyPr/>
          <a:lstStyle/>
          <a:p>
            <a:r>
              <a:rPr lang="en-US" dirty="0"/>
              <a:t>Scaling</a:t>
            </a:r>
          </a:p>
        </p:txBody>
      </p:sp>
      <p:pic>
        <p:nvPicPr>
          <p:cNvPr id="4" name="Picture 3" descr="Diagram showing a Web App, API App and WebJob for the front-end of the application with Storage accounts, Redis Cache, SQL Database and Azure Search powering the back-end of the application.">
            <a:extLst>
              <a:ext uri="{FF2B5EF4-FFF2-40B4-BE49-F238E27FC236}">
                <a16:creationId xmlns:a16="http://schemas.microsoft.com/office/drawing/2014/main" id="{B58C09E2-EDB6-4BC8-84DC-D4E0AA4B251D}"/>
              </a:ext>
            </a:extLst>
          </p:cNvPr>
          <p:cNvPicPr>
            <a:picLocks noChangeAspect="1"/>
          </p:cNvPicPr>
          <p:nvPr/>
        </p:nvPicPr>
        <p:blipFill>
          <a:blip r:embed="rId3"/>
          <a:stretch>
            <a:fillRect/>
          </a:stretch>
        </p:blipFill>
        <p:spPr>
          <a:xfrm>
            <a:off x="876300" y="947549"/>
            <a:ext cx="7391400" cy="5734427"/>
          </a:xfrm>
          <a:prstGeom prst="rect">
            <a:avLst/>
          </a:prstGeom>
        </p:spPr>
      </p:pic>
      <p:sp>
        <p:nvSpPr>
          <p:cNvPr id="5" name="TextBox 4">
            <a:extLst>
              <a:ext uri="{FF2B5EF4-FFF2-40B4-BE49-F238E27FC236}">
                <a16:creationId xmlns:a16="http://schemas.microsoft.com/office/drawing/2014/main" id="{FAAD48FD-6B11-45CF-B765-498912441ECB}"/>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860376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74FA-DA28-424F-9FA0-8293A049A04F}"/>
              </a:ext>
            </a:extLst>
          </p:cNvPr>
          <p:cNvSpPr>
            <a:spLocks noGrp="1"/>
          </p:cNvSpPr>
          <p:nvPr>
            <p:ph type="title"/>
          </p:nvPr>
        </p:nvSpPr>
        <p:spPr/>
        <p:txBody>
          <a:bodyPr/>
          <a:lstStyle/>
          <a:p>
            <a:r>
              <a:rPr lang="en-US" dirty="0"/>
              <a:t>Traffic Manager</a:t>
            </a:r>
          </a:p>
        </p:txBody>
      </p:sp>
      <p:sp>
        <p:nvSpPr>
          <p:cNvPr id="4" name="Content Placeholder 2">
            <a:extLst>
              <a:ext uri="{FF2B5EF4-FFF2-40B4-BE49-F238E27FC236}">
                <a16:creationId xmlns:a16="http://schemas.microsoft.com/office/drawing/2014/main" id="{F09E155A-EFB3-41D5-91E3-AB4DDD394FEB}"/>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Allows to control user traffic distribution</a:t>
            </a:r>
          </a:p>
          <a:p>
            <a:pPr lvl="0"/>
            <a:r>
              <a:rPr lang="en-US" b="0" kern="0" dirty="0">
                <a:solidFill>
                  <a:srgbClr val="000000"/>
                </a:solidFill>
              </a:rPr>
              <a:t>Endpoints can include:</a:t>
            </a:r>
          </a:p>
          <a:p>
            <a:pPr lvl="1"/>
            <a:r>
              <a:rPr lang="en-US" b="0" kern="0" dirty="0">
                <a:solidFill>
                  <a:srgbClr val="000000"/>
                </a:solidFill>
              </a:rPr>
              <a:t>App Services</a:t>
            </a:r>
          </a:p>
          <a:p>
            <a:pPr lvl="1"/>
            <a:r>
              <a:rPr lang="en-US" b="0" kern="0" dirty="0">
                <a:solidFill>
                  <a:srgbClr val="000000"/>
                </a:solidFill>
              </a:rPr>
              <a:t>Cloud Services (Legacy)</a:t>
            </a:r>
          </a:p>
          <a:p>
            <a:pPr lvl="1"/>
            <a:r>
              <a:rPr lang="en-US" b="0" kern="0" dirty="0">
                <a:solidFill>
                  <a:srgbClr val="000000"/>
                </a:solidFill>
              </a:rPr>
              <a:t>Other endpoints (even on-premises with internet connection)</a:t>
            </a:r>
          </a:p>
          <a:p>
            <a:pPr lvl="0"/>
            <a:r>
              <a:rPr lang="en-US" b="0" kern="0" dirty="0">
                <a:solidFill>
                  <a:srgbClr val="000000"/>
                </a:solidFill>
              </a:rPr>
              <a:t>Can be used in several modes:</a:t>
            </a:r>
          </a:p>
          <a:p>
            <a:pPr lvl="1"/>
            <a:r>
              <a:rPr lang="en-US" b="0" kern="0" dirty="0">
                <a:solidFill>
                  <a:srgbClr val="000000"/>
                </a:solidFill>
              </a:rPr>
              <a:t>Failover</a:t>
            </a:r>
          </a:p>
          <a:p>
            <a:pPr lvl="1"/>
            <a:r>
              <a:rPr lang="en-US" b="0" kern="0" dirty="0">
                <a:solidFill>
                  <a:srgbClr val="000000"/>
                </a:solidFill>
              </a:rPr>
              <a:t>Geography</a:t>
            </a:r>
          </a:p>
          <a:p>
            <a:pPr lvl="1"/>
            <a:r>
              <a:rPr lang="en-US" b="0" kern="0" dirty="0">
                <a:solidFill>
                  <a:srgbClr val="000000"/>
                </a:solidFill>
              </a:rPr>
              <a:t>Distribution</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8E729E0A-0F6C-453F-9C51-8D0A342729A2}"/>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392273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E99D-1E93-45D7-B6A7-B2C8D7A71C4A}"/>
              </a:ext>
            </a:extLst>
          </p:cNvPr>
          <p:cNvSpPr>
            <a:spLocks noGrp="1"/>
          </p:cNvSpPr>
          <p:nvPr>
            <p:ph type="title"/>
          </p:nvPr>
        </p:nvSpPr>
        <p:spPr/>
        <p:txBody>
          <a:bodyPr/>
          <a:lstStyle/>
          <a:p>
            <a:r>
              <a:rPr lang="en-US" dirty="0"/>
              <a:t>Traffic Manager</a:t>
            </a:r>
          </a:p>
        </p:txBody>
      </p:sp>
      <p:pic>
        <p:nvPicPr>
          <p:cNvPr id="4" name="Picture 3" descr="Diagram showing the primary workflow for Traffic Manager.">
            <a:extLst>
              <a:ext uri="{FF2B5EF4-FFF2-40B4-BE49-F238E27FC236}">
                <a16:creationId xmlns:a16="http://schemas.microsoft.com/office/drawing/2014/main" id="{6BAABDC6-0241-4CA0-BF33-47E96EB3B37E}"/>
              </a:ext>
            </a:extLst>
          </p:cNvPr>
          <p:cNvPicPr>
            <a:picLocks noChangeAspect="1"/>
          </p:cNvPicPr>
          <p:nvPr/>
        </p:nvPicPr>
        <p:blipFill>
          <a:blip r:embed="rId3"/>
          <a:stretch>
            <a:fillRect/>
          </a:stretch>
        </p:blipFill>
        <p:spPr>
          <a:xfrm>
            <a:off x="411559" y="1088752"/>
            <a:ext cx="8320882" cy="4680496"/>
          </a:xfrm>
          <a:prstGeom prst="rect">
            <a:avLst/>
          </a:prstGeom>
        </p:spPr>
      </p:pic>
      <p:sp>
        <p:nvSpPr>
          <p:cNvPr id="5" name="TextBox 4">
            <a:extLst>
              <a:ext uri="{FF2B5EF4-FFF2-40B4-BE49-F238E27FC236}">
                <a16:creationId xmlns:a16="http://schemas.microsoft.com/office/drawing/2014/main" id="{A8CCE265-2F0C-4306-9726-68D8228D8961}"/>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478451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E923-87CA-4CF1-915A-3B805682D549}"/>
              </a:ext>
            </a:extLst>
          </p:cNvPr>
          <p:cNvSpPr>
            <a:spLocks noGrp="1"/>
          </p:cNvSpPr>
          <p:nvPr>
            <p:ph type="title"/>
          </p:nvPr>
        </p:nvSpPr>
        <p:spPr/>
        <p:txBody>
          <a:bodyPr/>
          <a:lstStyle/>
          <a:p>
            <a:r>
              <a:rPr lang="en-US" dirty="0"/>
              <a:t>Multi-Region Model</a:t>
            </a:r>
          </a:p>
        </p:txBody>
      </p:sp>
      <p:sp>
        <p:nvSpPr>
          <p:cNvPr id="4" name="Content Placeholder 2">
            <a:extLst>
              <a:ext uri="{FF2B5EF4-FFF2-40B4-BE49-F238E27FC236}">
                <a16:creationId xmlns:a16="http://schemas.microsoft.com/office/drawing/2014/main" id="{AEB94F5A-22D3-4C17-B342-293121CC33D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Primary and secondary regions:</a:t>
            </a:r>
          </a:p>
          <a:p>
            <a:pPr lvl="1"/>
            <a:r>
              <a:rPr lang="en-US" b="0" kern="0" dirty="0">
                <a:solidFill>
                  <a:srgbClr val="000000"/>
                </a:solidFill>
              </a:rPr>
              <a:t>Choose regions from the same regional pair (Example: East US 2 and Central US)</a:t>
            </a:r>
          </a:p>
          <a:p>
            <a:pPr lvl="0"/>
            <a:r>
              <a:rPr lang="en-US" b="0" kern="0" dirty="0">
                <a:solidFill>
                  <a:srgbClr val="000000"/>
                </a:solidFill>
              </a:rPr>
              <a:t>Azure Traffic Manager</a:t>
            </a:r>
          </a:p>
          <a:p>
            <a:pPr lvl="0"/>
            <a:r>
              <a:rPr lang="en-US" b="0" kern="0" dirty="0">
                <a:solidFill>
                  <a:srgbClr val="000000"/>
                </a:solidFill>
              </a:rPr>
              <a:t>Geo-replication of data (SQL Database or/and Cosmos DB)</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2AAD300B-2E22-4CDD-AD01-1B26C712285B}"/>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2544386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105B-0EBF-4763-B276-65B2531E79BA}"/>
              </a:ext>
            </a:extLst>
          </p:cNvPr>
          <p:cNvSpPr>
            <a:spLocks noGrp="1"/>
          </p:cNvSpPr>
          <p:nvPr>
            <p:ph type="title"/>
          </p:nvPr>
        </p:nvSpPr>
        <p:spPr/>
        <p:txBody>
          <a:bodyPr/>
          <a:lstStyle/>
          <a:p>
            <a:r>
              <a:rPr lang="en-US" dirty="0"/>
              <a:t>Multi-Region Model</a:t>
            </a:r>
          </a:p>
        </p:txBody>
      </p:sp>
      <p:pic>
        <p:nvPicPr>
          <p:cNvPr id="4" name="Picture 3" descr="Diagram showing a complex application being deployed across multiple regions.">
            <a:extLst>
              <a:ext uri="{FF2B5EF4-FFF2-40B4-BE49-F238E27FC236}">
                <a16:creationId xmlns:a16="http://schemas.microsoft.com/office/drawing/2014/main" id="{94928A1B-E20B-4AB7-969E-64730B4F9BFD}"/>
              </a:ext>
            </a:extLst>
          </p:cNvPr>
          <p:cNvPicPr>
            <a:picLocks noChangeAspect="1"/>
          </p:cNvPicPr>
          <p:nvPr/>
        </p:nvPicPr>
        <p:blipFill>
          <a:blip r:embed="rId3"/>
          <a:stretch>
            <a:fillRect/>
          </a:stretch>
        </p:blipFill>
        <p:spPr>
          <a:xfrm>
            <a:off x="762000" y="989413"/>
            <a:ext cx="7620000" cy="5622124"/>
          </a:xfrm>
          <a:prstGeom prst="rect">
            <a:avLst/>
          </a:prstGeom>
        </p:spPr>
      </p:pic>
      <p:sp>
        <p:nvSpPr>
          <p:cNvPr id="5" name="TextBox 4">
            <a:extLst>
              <a:ext uri="{FF2B5EF4-FFF2-40B4-BE49-F238E27FC236}">
                <a16:creationId xmlns:a16="http://schemas.microsoft.com/office/drawing/2014/main" id="{C97A842C-5ADA-47D3-B552-DBD2A64E1844}"/>
              </a:ext>
            </a:extLst>
          </p:cNvPr>
          <p:cNvSpPr txBox="1"/>
          <p:nvPr/>
        </p:nvSpPr>
        <p:spPr>
          <a:xfrm>
            <a:off x="269421" y="6310993"/>
            <a:ext cx="785793" cy="369332"/>
          </a:xfrm>
          <a:prstGeom prst="rect">
            <a:avLst/>
          </a:prstGeom>
          <a:noFill/>
        </p:spPr>
        <p:txBody>
          <a:bodyPr wrap="none" rtlCol="0">
            <a:spAutoFit/>
          </a:bodyPr>
          <a:lstStyle/>
          <a:p>
            <a:pPr algn="l"/>
            <a:r>
              <a:rPr lang="en-US" dirty="0"/>
              <a:t>5-10</a:t>
            </a:r>
          </a:p>
        </p:txBody>
      </p:sp>
    </p:spTree>
    <p:extLst>
      <p:ext uri="{BB962C8B-B14F-4D97-AF65-F5344CB8AC3E}">
        <p14:creationId xmlns:p14="http://schemas.microsoft.com/office/powerpoint/2010/main" val="111053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BAA9-CC87-41C6-BA96-534D8FAA7C41}"/>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24DAA321-0157-448C-A4BC-549748FDD704}"/>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How could you use Azure CDN and Traffic Manager to create a “fast” experience for global users of your application?</a:t>
            </a:r>
          </a:p>
        </p:txBody>
      </p:sp>
      <p:pic>
        <p:nvPicPr>
          <p:cNvPr id="5" name="Picture 4" descr="Question">
            <a:extLst>
              <a:ext uri="{FF2B5EF4-FFF2-40B4-BE49-F238E27FC236}">
                <a16:creationId xmlns:a16="http://schemas.microsoft.com/office/drawing/2014/main" id="{7940DECC-3DDF-4950-ABB0-C6A44F798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106632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FC24-6D11-418F-A09D-7F6105E0274C}"/>
              </a:ext>
            </a:extLst>
          </p:cNvPr>
          <p:cNvSpPr>
            <a:spLocks noGrp="1"/>
          </p:cNvSpPr>
          <p:nvPr>
            <p:ph type="title"/>
          </p:nvPr>
        </p:nvSpPr>
        <p:spPr/>
        <p:txBody>
          <a:bodyPr/>
          <a:lstStyle/>
          <a:p>
            <a:r>
              <a:rPr lang="en-US" dirty="0"/>
              <a:t>Lesson 1: ARM Templates</a:t>
            </a:r>
          </a:p>
        </p:txBody>
      </p:sp>
      <p:sp>
        <p:nvSpPr>
          <p:cNvPr id="3" name="Text Placeholder 2">
            <a:extLst>
              <a:ext uri="{FF2B5EF4-FFF2-40B4-BE49-F238E27FC236}">
                <a16:creationId xmlns:a16="http://schemas.microsoft.com/office/drawing/2014/main" id="{BBFECA2B-C8B9-4AE7-9B57-EDA974E48769}"/>
              </a:ext>
            </a:extLst>
          </p:cNvPr>
          <p:cNvSpPr>
            <a:spLocks noGrp="1"/>
          </p:cNvSpPr>
          <p:nvPr>
            <p:ph type="body" idx="1"/>
          </p:nvPr>
        </p:nvSpPr>
        <p:spPr/>
        <p:txBody>
          <a:bodyPr/>
          <a:lstStyle/>
          <a:p>
            <a:r>
              <a:rPr lang="en-US" dirty="0"/>
              <a:t>Azure Resource Manager
JSON</a:t>
            </a:r>
          </a:p>
        </p:txBody>
      </p:sp>
      <p:sp>
        <p:nvSpPr>
          <p:cNvPr id="4" name="TextBox 3">
            <a:extLst>
              <a:ext uri="{FF2B5EF4-FFF2-40B4-BE49-F238E27FC236}">
                <a16:creationId xmlns:a16="http://schemas.microsoft.com/office/drawing/2014/main" id="{49224D57-DE91-4E12-BDE4-19237EFE74C0}"/>
              </a:ext>
            </a:extLst>
          </p:cNvPr>
          <p:cNvSpPr txBox="1"/>
          <p:nvPr/>
        </p:nvSpPr>
        <p:spPr>
          <a:xfrm>
            <a:off x="187779" y="6400800"/>
            <a:ext cx="622286" cy="369332"/>
          </a:xfrm>
          <a:prstGeom prst="rect">
            <a:avLst/>
          </a:prstGeom>
          <a:noFill/>
        </p:spPr>
        <p:txBody>
          <a:bodyPr wrap="none" rtlCol="0">
            <a:spAutoFit/>
          </a:bodyPr>
          <a:lstStyle/>
          <a:p>
            <a:pPr algn="l"/>
            <a:r>
              <a:rPr lang="en-US" dirty="0"/>
              <a:t>2-2</a:t>
            </a:r>
          </a:p>
        </p:txBody>
      </p:sp>
    </p:spTree>
    <p:extLst>
      <p:ext uri="{BB962C8B-B14F-4D97-AF65-F5344CB8AC3E}">
        <p14:creationId xmlns:p14="http://schemas.microsoft.com/office/powerpoint/2010/main" val="2246018062"/>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txDef>
      <a:spPr>
        <a:noFill/>
      </a:spPr>
      <a:bodyPr wrap="square" rtlCol="0">
        <a:spAutoFit/>
      </a:bodyPr>
      <a:lstStyle>
        <a:defPPr algn="l">
          <a:defRPr dirty="0"/>
        </a:defPPr>
      </a:lstStyle>
    </a:tx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7220</Words>
  <Application>Microsoft Office PowerPoint</Application>
  <PresentationFormat>On-screen Show (4:3)</PresentationFormat>
  <Paragraphs>1086</Paragraphs>
  <Slides>87</Slides>
  <Notes>87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Calibri</vt:lpstr>
      <vt:lpstr>Symbol</vt:lpstr>
      <vt:lpstr>Verdana</vt:lpstr>
      <vt:lpstr>Courier New</vt:lpstr>
      <vt:lpstr>Times New Roman</vt:lpstr>
      <vt:lpstr>Wingdings</vt:lpstr>
      <vt:lpstr>Arial</vt:lpstr>
      <vt:lpstr>Consolas</vt:lpstr>
      <vt:lpstr>Segoe UI</vt:lpstr>
      <vt:lpstr>Segoe UI Light</vt:lpstr>
      <vt:lpstr>NG_MOC_Core_ModuleNew2</vt:lpstr>
      <vt:lpstr>70-535 Objective 1</vt:lpstr>
      <vt:lpstr>Lesson 1: Design Pattern Resources</vt:lpstr>
      <vt:lpstr>Why Patterns?</vt:lpstr>
      <vt:lpstr>Microsoft Patterns &amp; Practices</vt:lpstr>
      <vt:lpstr>Cloud Design Patterns</vt:lpstr>
      <vt:lpstr>Patterns &amp; Practices on GitHub</vt:lpstr>
      <vt:lpstr>Azure Architecture Center</vt:lpstr>
      <vt:lpstr>Azure Architecture Center Guide</vt:lpstr>
      <vt:lpstr>Lesson 1: ARM Templates</vt:lpstr>
      <vt:lpstr>Azure Resource Manager</vt:lpstr>
      <vt:lpstr>Azure Resource Manager Templates</vt:lpstr>
      <vt:lpstr>Deploying Resources</vt:lpstr>
      <vt:lpstr>JSON</vt:lpstr>
      <vt:lpstr>What Is a JSON Template?</vt:lpstr>
      <vt:lpstr>Template Complexity</vt:lpstr>
      <vt:lpstr>Template Driven Resources</vt:lpstr>
      <vt:lpstr>Template Driven Resources</vt:lpstr>
      <vt:lpstr>Module Overview</vt:lpstr>
      <vt:lpstr>Lesson 1: High Availability</vt:lpstr>
      <vt:lpstr>Azure Availability</vt:lpstr>
      <vt:lpstr>Stand-Alone VMs</vt:lpstr>
      <vt:lpstr>Availability Sets</vt:lpstr>
      <vt:lpstr>Availability Sets</vt:lpstr>
      <vt:lpstr>Availability Zones</vt:lpstr>
      <vt:lpstr>Discussion</vt:lpstr>
      <vt:lpstr>Lesson 2: Templated Infrastructure</vt:lpstr>
      <vt:lpstr>Templated Infrastructure</vt:lpstr>
      <vt:lpstr>Virtual Machine Scale Sets</vt:lpstr>
      <vt:lpstr>Virtual Machines vs. Virtual Machine Scale Sets</vt:lpstr>
      <vt:lpstr>Virtual Machine Scale Sets</vt:lpstr>
      <vt:lpstr>Virtual Machine Scale Set Considerations</vt:lpstr>
      <vt:lpstr>Considerations for “Large” VMSS</vt:lpstr>
      <vt:lpstr>Discussion</vt:lpstr>
      <vt:lpstr>Lesson 3: Domain-Joined Virtual Machines</vt:lpstr>
      <vt:lpstr>Domain and IaaS Applications</vt:lpstr>
      <vt:lpstr>Hybrid Connectivity</vt:lpstr>
      <vt:lpstr>Azure AD Hybrid</vt:lpstr>
      <vt:lpstr>Azure AD Hybrid</vt:lpstr>
      <vt:lpstr>Azure AD Domain Services</vt:lpstr>
      <vt:lpstr>Discussion</vt:lpstr>
      <vt:lpstr>Lab: Deploying Infrastructure Workloads to Azure</vt:lpstr>
      <vt:lpstr>Lab Scenario</vt:lpstr>
      <vt:lpstr>Lab Review</vt:lpstr>
      <vt:lpstr>Module Review and Takeaways</vt:lpstr>
      <vt:lpstr>PowerPoint Presentation</vt:lpstr>
      <vt:lpstr>Lesson 1: Infrastructure-Backed Platform-as-a-Service (PaaS)</vt:lpstr>
      <vt:lpstr>Infrastructure Backed PaaS</vt:lpstr>
      <vt:lpstr>App Service Environments</vt:lpstr>
      <vt:lpstr>PowerPoint Presentation</vt:lpstr>
      <vt:lpstr>Azure Service Fabric</vt:lpstr>
      <vt:lpstr>Azure Service Fabric</vt:lpstr>
      <vt:lpstr>Azure Container Service</vt:lpstr>
      <vt:lpstr>Discussion</vt:lpstr>
      <vt:lpstr>Module Overview</vt:lpstr>
      <vt:lpstr>Lesson 1: Azure Web Apps</vt:lpstr>
      <vt:lpstr>Web Apps</vt:lpstr>
      <vt:lpstr>Web App Deployment</vt:lpstr>
      <vt:lpstr>Web App for Containers</vt:lpstr>
      <vt:lpstr>Container Orchestration</vt:lpstr>
      <vt:lpstr>API Apps</vt:lpstr>
      <vt:lpstr>Discussion</vt:lpstr>
      <vt:lpstr>Lesson 2: Azure Functions</vt:lpstr>
      <vt:lpstr>Serverless Processing</vt:lpstr>
      <vt:lpstr>Serverless Services</vt:lpstr>
      <vt:lpstr>Azure Functions</vt:lpstr>
      <vt:lpstr>Azure Functions Features</vt:lpstr>
      <vt:lpstr>Event-Based Triggers</vt:lpstr>
      <vt:lpstr>Messaging Triggers</vt:lpstr>
      <vt:lpstr>Discussion</vt:lpstr>
      <vt:lpstr>Lesson 3: Integration</vt:lpstr>
      <vt:lpstr>API Management</vt:lpstr>
      <vt:lpstr>Logic Apps</vt:lpstr>
      <vt:lpstr>Logic App Connectors</vt:lpstr>
      <vt:lpstr>Logic App Components</vt:lpstr>
      <vt:lpstr>Example Logic App</vt:lpstr>
      <vt:lpstr>API Apps in Logic Apps</vt:lpstr>
      <vt:lpstr>Discussion</vt:lpstr>
      <vt:lpstr>Lesson 4: High Performance Hosting</vt:lpstr>
      <vt:lpstr>Best Practices</vt:lpstr>
      <vt:lpstr>Basic Web Application</vt:lpstr>
      <vt:lpstr>Scaling</vt:lpstr>
      <vt:lpstr>Scaling</vt:lpstr>
      <vt:lpstr>Traffic Manager</vt:lpstr>
      <vt:lpstr>Traffic Manager</vt:lpstr>
      <vt:lpstr>Multi-Region Model</vt:lpstr>
      <vt:lpstr>Multi-Region Model</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2018-01-10T21:07:05Z</dcterms:created>
  <dcterms:modified xsi:type="dcterms:W3CDTF">2018-06-24T23:20:36Z</dcterms:modified>
</cp:coreProperties>
</file>